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3" r:id="rId3"/>
    <p:sldId id="29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91" r:id="rId30"/>
    <p:sldId id="292" r:id="rId31"/>
    <p:sldId id="285" r:id="rId32"/>
    <p:sldId id="286" r:id="rId33"/>
    <p:sldId id="287" r:id="rId34"/>
    <p:sldId id="288" r:id="rId35"/>
    <p:sldId id="289" r:id="rId36"/>
    <p:sldId id="290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Arrow_up_green.svg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Arrow_up_green.svg" TargetMode="Externa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Arrow_up_green.svg" TargetMode="Externa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Arrow_up_green.svg" TargetMode="Externa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Arrow_up_green.svg" TargetMode="Externa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Arrow_up_green.svg" TargetMode="Externa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Arrow_up_green.svg" TargetMode="Externa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commons.wikimedia.org/wiki/File:Arrow_up_green.sv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Arrow_up_green.svg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Arrow_up_green.svg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igitalearchivaris.nl/2009/10/ding-21-stop-met-zoeken-start-met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Arrow_up_green.svg" TargetMode="Externa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Arrow_up_green.svg" TargetMode="Externa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Arrow_up_green.svg" TargetMode="Externa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Arrow_up_green.svg" TargetMode="Externa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Arrow_up_green.svg" TargetMode="Externa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Arrow_up_green.svg" TargetMode="Externa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Arrow_up_green.svg" TargetMode="Externa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Arrow_up_green.svg" TargetMode="Externa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Arrow_up_green.svg" TargetMode="Externa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Arrow_up_green.svg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8.xml"/><Relationship Id="rId7" Type="http://schemas.openxmlformats.org/officeDocument/2006/relationships/slide" Target="slide24.xml"/><Relationship Id="rId12" Type="http://schemas.openxmlformats.org/officeDocument/2006/relationships/slide" Target="slide3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11" Type="http://schemas.openxmlformats.org/officeDocument/2006/relationships/slide" Target="slide32.xml"/><Relationship Id="rId5" Type="http://schemas.openxmlformats.org/officeDocument/2006/relationships/slide" Target="slide18.xml"/><Relationship Id="rId10" Type="http://schemas.openxmlformats.org/officeDocument/2006/relationships/slide" Target="slide31.xml"/><Relationship Id="rId4" Type="http://schemas.openxmlformats.org/officeDocument/2006/relationships/slide" Target="slide11.xml"/><Relationship Id="rId9" Type="http://schemas.openxmlformats.org/officeDocument/2006/relationships/slide" Target="slide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Arrow_up_green.svg" TargetMode="Externa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Arrow_up_green.svg" TargetMode="Externa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Arrow_up_green.svg" TargetMode="Externa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Arrow_up_green.svg" TargetMode="Externa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Arrow_up_green.svg" TargetMode="Externa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Arrow_up_green.svg" TargetMode="Externa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Arrow_up_green.svg" TargetMode="Externa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commons.wikimedia.org/wiki/File:Arrow_up_green.svg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Arrow_up_green.svg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Arrow_up_green.svg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Arrow_up_green.svg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Arrow_up_green.svg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Arrow_up_green.svg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41AC33-35B5-4AFB-ACBF-709419C5B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1745" y="1131944"/>
            <a:ext cx="10318418" cy="4394988"/>
          </a:xfrm>
        </p:spPr>
        <p:txBody>
          <a:bodyPr/>
          <a:lstStyle/>
          <a:p>
            <a:r>
              <a:rPr lang="fr-BE" dirty="0"/>
              <a:t>FLONE</a:t>
            </a:r>
            <a:br>
              <a:rPr lang="fr-BE" dirty="0"/>
            </a:br>
            <a:r>
              <a:rPr lang="fr-BE" dirty="0"/>
              <a:t>INSOLITE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6AE8026-D04C-4028-B6AF-DBA5B3D101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Vendredi 31 mai 2019 </a:t>
            </a:r>
          </a:p>
        </p:txBody>
      </p:sp>
    </p:spTree>
    <p:extLst>
      <p:ext uri="{BB962C8B-B14F-4D97-AF65-F5344CB8AC3E}">
        <p14:creationId xmlns:p14="http://schemas.microsoft.com/office/powerpoint/2010/main" val="119451015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FC968-7B82-415D-8D91-DFB3B00D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2. TOUT LE MONDE AU LIT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3EB31B-A8F1-42C8-85BD-57798A9CD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380" y="2780952"/>
            <a:ext cx="10685856" cy="4077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chemeClr val="tx1"/>
                </a:solidFill>
                <a:latin typeface="Berlin Sans FB Demi" panose="020E0802020502020306" pitchFamily="34" charset="0"/>
              </a:rPr>
              <a:t>Attention… vous n’avez pas le droit à l’erreur.  </a:t>
            </a:r>
          </a:p>
          <a:p>
            <a:pPr marL="0" indent="0">
              <a:buNone/>
            </a:pPr>
            <a:r>
              <a:rPr lang="fr-FR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Vous n’aurez qu’une seule chance</a:t>
            </a:r>
            <a:r>
              <a:rPr lang="fr-FR" sz="3200" dirty="0">
                <a:latin typeface="Berlin Sans FB Demi" panose="020E0802020502020306" pitchFamily="34" charset="0"/>
              </a:rPr>
              <a:t>.</a:t>
            </a:r>
            <a:br>
              <a:rPr lang="fr-FR" sz="3200" dirty="0">
                <a:latin typeface="Berlin Sans FB Demi" panose="020E0802020502020306" pitchFamily="34" charset="0"/>
              </a:rPr>
            </a:br>
            <a:r>
              <a:rPr lang="fr-FR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Veuillez ne déplacer aucun objet.</a:t>
            </a:r>
          </a:p>
          <a:p>
            <a:pPr marL="0" indent="0">
              <a:buNone/>
            </a:pPr>
            <a:br>
              <a:rPr lang="fr-FR" sz="3200" dirty="0">
                <a:latin typeface="Berlin Sans FB Demi" panose="020E0802020502020306" pitchFamily="34" charset="0"/>
              </a:rPr>
            </a:br>
            <a:r>
              <a:rPr lang="fr-FR" sz="3200" dirty="0">
                <a:solidFill>
                  <a:schemeClr val="tx1"/>
                </a:solidFill>
                <a:latin typeface="Berlin Sans FB Demi" panose="020E0802020502020306" pitchFamily="34" charset="0"/>
              </a:rPr>
              <a:t>Des carnets de notes sont à votre disposition si nécessaire.</a:t>
            </a:r>
          </a:p>
          <a:p>
            <a:pPr marL="0" indent="0">
              <a:buNone/>
            </a:pPr>
            <a:r>
              <a:rPr lang="fr-FR" sz="3200" b="1" dirty="0">
                <a:solidFill>
                  <a:schemeClr val="tx1"/>
                </a:solidFill>
                <a:highlight>
                  <a:srgbClr val="FFFF00"/>
                </a:highlight>
                <a:latin typeface="Berlin Sans FB Demi" panose="020E0802020502020306" pitchFamily="34" charset="0"/>
              </a:rPr>
              <a:t>Interdiction d’aller plus loin que les pictogrammes !</a:t>
            </a:r>
            <a:endParaRPr lang="fr-BE" sz="3200" b="1" dirty="0">
              <a:solidFill>
                <a:schemeClr val="tx1"/>
              </a:solidFill>
              <a:highlight>
                <a:srgbClr val="FFFF00"/>
              </a:highlight>
              <a:latin typeface="Berlin Sans FB Demi" panose="020E0802020502020306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0BD8B-4023-4E57-BB24-468F866ED4DB}"/>
              </a:ext>
            </a:extLst>
          </p:cNvPr>
          <p:cNvSpPr/>
          <p:nvPr/>
        </p:nvSpPr>
        <p:spPr>
          <a:xfrm>
            <a:off x="0" y="6339710"/>
            <a:ext cx="713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3/3</a:t>
            </a:r>
            <a:endParaRPr lang="fr-FR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2" descr="Man sleeping on a cloud.Vector cartoon ... | Stock Vector ...">
            <a:extLst>
              <a:ext uri="{FF2B5EF4-FFF2-40B4-BE49-F238E27FC236}">
                <a16:creationId xmlns:a16="http://schemas.microsoft.com/office/drawing/2014/main" id="{4F9826F1-8261-48F6-B26B-0F6C1A262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45" y="264957"/>
            <a:ext cx="2894331" cy="2571274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hlinkClick r:id="rId3" action="ppaction://hlinksldjump"/>
            <a:extLst>
              <a:ext uri="{FF2B5EF4-FFF2-40B4-BE49-F238E27FC236}">
                <a16:creationId xmlns:a16="http://schemas.microsoft.com/office/drawing/2014/main" id="{D7B32E03-93E5-499C-B30E-91672F3C16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30000" y="5873440"/>
            <a:ext cx="713064" cy="9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0445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FC968-7B82-415D-8D91-DFB3B00D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Pigeons voyageurs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3EB31B-A8F1-42C8-85BD-57798A9CD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911" y="3121714"/>
            <a:ext cx="10685856" cy="26173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BE" sz="4000" dirty="0">
                <a:solidFill>
                  <a:schemeClr val="tx1"/>
                </a:solidFill>
                <a:latin typeface="Berlin Sans FB Demi" pitchFamily="34" charset="0"/>
              </a:rPr>
              <a:t>Pour cette épreuve, vous devrez</a:t>
            </a:r>
            <a:r>
              <a:rPr lang="fr-BE" sz="4000" dirty="0">
                <a:solidFill>
                  <a:srgbClr val="0070C0"/>
                </a:solidFill>
                <a:latin typeface="Berlin Sans FB Demi" pitchFamily="34" charset="0"/>
              </a:rPr>
              <a:t> </a:t>
            </a:r>
            <a:r>
              <a:rPr lang="fr-BE" sz="4000" dirty="0">
                <a:solidFill>
                  <a:srgbClr val="FF0000"/>
                </a:solidFill>
                <a:latin typeface="Berlin Sans FB Demi" pitchFamily="34" charset="0"/>
              </a:rPr>
              <a:t>déverrouiller le cadenas </a:t>
            </a:r>
            <a:r>
              <a:rPr lang="fr-BE" sz="4000" dirty="0">
                <a:solidFill>
                  <a:schemeClr val="tx1"/>
                </a:solidFill>
                <a:latin typeface="Berlin Sans FB Demi" pitchFamily="34" charset="0"/>
              </a:rPr>
              <a:t>se trouvant devant vous.</a:t>
            </a:r>
            <a:endParaRPr lang="fr-BE" sz="40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0BD8B-4023-4E57-BB24-468F866ED4DB}"/>
              </a:ext>
            </a:extLst>
          </p:cNvPr>
          <p:cNvSpPr/>
          <p:nvPr/>
        </p:nvSpPr>
        <p:spPr>
          <a:xfrm>
            <a:off x="0" y="6339710"/>
            <a:ext cx="713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1/7</a:t>
            </a:r>
            <a:endParaRPr lang="fr-FR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50" name="Picture 6" descr="Pigeon Green Head transparent PNG - StickPNG">
            <a:extLst>
              <a:ext uri="{FF2B5EF4-FFF2-40B4-BE49-F238E27FC236}">
                <a16:creationId xmlns:a16="http://schemas.microsoft.com/office/drawing/2014/main" id="{9DA9E9A5-99D3-4D2A-9E60-BC924F758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347" y="136585"/>
            <a:ext cx="2664018" cy="266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hlinkClick r:id="rId4" action="ppaction://hlinksldjump"/>
            <a:extLst>
              <a:ext uri="{FF2B5EF4-FFF2-40B4-BE49-F238E27FC236}">
                <a16:creationId xmlns:a16="http://schemas.microsoft.com/office/drawing/2014/main" id="{0A5D8EAC-AC6D-473F-BF30-32C3572542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430000" y="5873440"/>
            <a:ext cx="713064" cy="9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8465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FC968-7B82-415D-8D91-DFB3B00D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Pigeons voyageurs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3EB31B-A8F1-42C8-85BD-57798A9CD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509" y="3228699"/>
            <a:ext cx="10685856" cy="26173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BE" sz="4000" dirty="0">
                <a:solidFill>
                  <a:schemeClr val="tx1"/>
                </a:solidFill>
                <a:latin typeface="Berlin Sans FB Demi" pitchFamily="34" charset="0"/>
              </a:rPr>
              <a:t>Plusieurs labyrinthes se trouvent devant vous. L’entrée et la sortie de ceux-ci sont indiquées par les portes bleues.</a:t>
            </a:r>
            <a:endParaRPr lang="fr-BE" sz="40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0BD8B-4023-4E57-BB24-468F866ED4DB}"/>
              </a:ext>
            </a:extLst>
          </p:cNvPr>
          <p:cNvSpPr/>
          <p:nvPr/>
        </p:nvSpPr>
        <p:spPr>
          <a:xfrm>
            <a:off x="0" y="6339710"/>
            <a:ext cx="713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2/7</a:t>
            </a:r>
            <a:endParaRPr lang="fr-FR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6" descr="Pigeon Green Head transparent PNG - StickPNG">
            <a:extLst>
              <a:ext uri="{FF2B5EF4-FFF2-40B4-BE49-F238E27FC236}">
                <a16:creationId xmlns:a16="http://schemas.microsoft.com/office/drawing/2014/main" id="{8E353136-2B52-4CFD-A7AE-F6F569F4E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347" y="136585"/>
            <a:ext cx="2664018" cy="266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hlinkClick r:id="rId4" action="ppaction://hlinksldjump"/>
            <a:extLst>
              <a:ext uri="{FF2B5EF4-FFF2-40B4-BE49-F238E27FC236}">
                <a16:creationId xmlns:a16="http://schemas.microsoft.com/office/drawing/2014/main" id="{ACC187B9-7326-4E55-A736-6C2B37DE59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430000" y="5873440"/>
            <a:ext cx="713064" cy="9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4253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FC968-7B82-415D-8D91-DFB3B00D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Pigeons voyageurs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3EB31B-A8F1-42C8-85BD-57798A9CD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509" y="3233800"/>
            <a:ext cx="10685856" cy="20364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BE" sz="4000" dirty="0">
                <a:solidFill>
                  <a:schemeClr val="tx1"/>
                </a:solidFill>
                <a:latin typeface="Berlin Sans FB Demi" pitchFamily="34" charset="0"/>
              </a:rPr>
              <a:t>Le T2 te permettra de trouver le code de </a:t>
            </a:r>
          </a:p>
          <a:p>
            <a:pPr marL="0" indent="0" algn="ctr">
              <a:buNone/>
            </a:pPr>
            <a:r>
              <a:rPr lang="fr-BE" sz="4000" dirty="0">
                <a:solidFill>
                  <a:schemeClr val="tx1"/>
                </a:solidFill>
                <a:latin typeface="Berlin Sans FB Demi" pitchFamily="34" charset="0"/>
              </a:rPr>
              <a:t>celui-ci.</a:t>
            </a:r>
            <a:endParaRPr lang="fr-BE" sz="40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0BD8B-4023-4E57-BB24-468F866ED4DB}"/>
              </a:ext>
            </a:extLst>
          </p:cNvPr>
          <p:cNvSpPr/>
          <p:nvPr/>
        </p:nvSpPr>
        <p:spPr>
          <a:xfrm>
            <a:off x="0" y="6339710"/>
            <a:ext cx="713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3/7</a:t>
            </a:r>
            <a:endParaRPr lang="fr-FR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6" descr="Pigeon Green Head transparent PNG - StickPNG">
            <a:extLst>
              <a:ext uri="{FF2B5EF4-FFF2-40B4-BE49-F238E27FC236}">
                <a16:creationId xmlns:a16="http://schemas.microsoft.com/office/drawing/2014/main" id="{8AEA1989-B1F6-4FB7-AAC4-5FEC86604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347" y="136585"/>
            <a:ext cx="2664018" cy="266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hlinkClick r:id="rId4" action="ppaction://hlinksldjump"/>
            <a:extLst>
              <a:ext uri="{FF2B5EF4-FFF2-40B4-BE49-F238E27FC236}">
                <a16:creationId xmlns:a16="http://schemas.microsoft.com/office/drawing/2014/main" id="{8035D1BB-9156-4E80-90F7-0956C16C27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430000" y="5873440"/>
            <a:ext cx="713064" cy="9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2257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FC968-7B82-415D-8D91-DFB3B00D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Pigeons voyageurs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3EB31B-A8F1-42C8-85BD-57798A9CD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911" y="3046403"/>
            <a:ext cx="10685856" cy="20364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BE" sz="4000" dirty="0" err="1">
                <a:solidFill>
                  <a:schemeClr val="tx1"/>
                </a:solidFill>
                <a:latin typeface="Berlin Sans FB Demi" pitchFamily="34" charset="0"/>
              </a:rPr>
              <a:t>Hé-là</a:t>
            </a:r>
            <a:r>
              <a:rPr lang="fr-BE" sz="4000" dirty="0">
                <a:solidFill>
                  <a:schemeClr val="tx1"/>
                </a:solidFill>
                <a:latin typeface="Berlin Sans FB Demi" pitchFamily="34" charset="0"/>
              </a:rPr>
              <a:t> ! Ce n’est pas fini ! </a:t>
            </a:r>
          </a:p>
          <a:p>
            <a:pPr marL="0" indent="0" algn="ctr">
              <a:buNone/>
            </a:pPr>
            <a:r>
              <a:rPr lang="fr-BE" sz="4000" dirty="0">
                <a:solidFill>
                  <a:schemeClr val="tx1"/>
                </a:solidFill>
                <a:latin typeface="Berlin Sans FB Demi" pitchFamily="34" charset="0"/>
              </a:rPr>
              <a:t>Vous devez  maintenant </a:t>
            </a:r>
            <a:r>
              <a:rPr lang="fr-BE" sz="4000" b="1" dirty="0">
                <a:solidFill>
                  <a:srgbClr val="FF0000"/>
                </a:solidFill>
                <a:latin typeface="Berlin Sans FB Demi" pitchFamily="34" charset="0"/>
              </a:rPr>
              <a:t>TROUVER la date</a:t>
            </a:r>
            <a:r>
              <a:rPr lang="fr-BE" sz="4000" dirty="0">
                <a:solidFill>
                  <a:srgbClr val="0070C0"/>
                </a:solidFill>
                <a:latin typeface="Berlin Sans FB Demi" pitchFamily="34" charset="0"/>
              </a:rPr>
              <a:t> </a:t>
            </a:r>
            <a:r>
              <a:rPr lang="fr-BE" sz="4000" dirty="0">
                <a:solidFill>
                  <a:schemeClr val="tx1"/>
                </a:solidFill>
                <a:latin typeface="Berlin Sans FB Demi" pitchFamily="34" charset="0"/>
              </a:rPr>
              <a:t>à laquelle a été prise cette photo.</a:t>
            </a:r>
            <a:endParaRPr lang="fr-BE" sz="40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0BD8B-4023-4E57-BB24-468F866ED4DB}"/>
              </a:ext>
            </a:extLst>
          </p:cNvPr>
          <p:cNvSpPr/>
          <p:nvPr/>
        </p:nvSpPr>
        <p:spPr>
          <a:xfrm>
            <a:off x="0" y="6339710"/>
            <a:ext cx="713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4/7</a:t>
            </a:r>
            <a:endParaRPr lang="fr-FR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6" descr="Pigeon Green Head transparent PNG - StickPNG">
            <a:extLst>
              <a:ext uri="{FF2B5EF4-FFF2-40B4-BE49-F238E27FC236}">
                <a16:creationId xmlns:a16="http://schemas.microsoft.com/office/drawing/2014/main" id="{FFA605BB-D2B3-4B46-A7CF-BB3739499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347" y="136585"/>
            <a:ext cx="2664018" cy="266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hlinkClick r:id="rId4" action="ppaction://hlinksldjump"/>
            <a:extLst>
              <a:ext uri="{FF2B5EF4-FFF2-40B4-BE49-F238E27FC236}">
                <a16:creationId xmlns:a16="http://schemas.microsoft.com/office/drawing/2014/main" id="{6DF26225-987D-4E15-968B-F23A892FF2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430000" y="5873440"/>
            <a:ext cx="713064" cy="9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4392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FC968-7B82-415D-8D91-DFB3B00D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Pigeons voyageurs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3EB31B-A8F1-42C8-85BD-57798A9CD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509" y="3429000"/>
            <a:ext cx="10685856" cy="20364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BE" sz="4800" dirty="0">
                <a:solidFill>
                  <a:schemeClr val="tx1"/>
                </a:solidFill>
                <a:latin typeface="Berlin Sans FB Demi" pitchFamily="34" charset="0"/>
              </a:rPr>
              <a:t>La réponse se trouve à l’endroit de cette photo.</a:t>
            </a:r>
            <a:endParaRPr lang="fr-BE" sz="45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0BD8B-4023-4E57-BB24-468F866ED4DB}"/>
              </a:ext>
            </a:extLst>
          </p:cNvPr>
          <p:cNvSpPr/>
          <p:nvPr/>
        </p:nvSpPr>
        <p:spPr>
          <a:xfrm>
            <a:off x="0" y="6339710"/>
            <a:ext cx="713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5/7</a:t>
            </a:r>
            <a:endParaRPr lang="fr-FR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6" descr="Pigeon Green Head transparent PNG - StickPNG">
            <a:extLst>
              <a:ext uri="{FF2B5EF4-FFF2-40B4-BE49-F238E27FC236}">
                <a16:creationId xmlns:a16="http://schemas.microsoft.com/office/drawing/2014/main" id="{01B31D5A-924B-4843-8EAB-4BEEBECB1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347" y="136585"/>
            <a:ext cx="2664018" cy="266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hlinkClick r:id="rId4" action="ppaction://hlinksldjump"/>
            <a:extLst>
              <a:ext uri="{FF2B5EF4-FFF2-40B4-BE49-F238E27FC236}">
                <a16:creationId xmlns:a16="http://schemas.microsoft.com/office/drawing/2014/main" id="{9D863C50-8A81-4EA8-BF0A-E3C2D1FFAF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430000" y="5873440"/>
            <a:ext cx="713064" cy="9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5266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FC968-7B82-415D-8D91-DFB3B00D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Pigeons voyageurs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3EB31B-A8F1-42C8-85BD-57798A9CD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509" y="3429000"/>
            <a:ext cx="10685856" cy="20364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BE" sz="4800" dirty="0">
                <a:solidFill>
                  <a:schemeClr val="tx1"/>
                </a:solidFill>
                <a:latin typeface="Berlin Sans FB Demi" pitchFamily="34" charset="0"/>
              </a:rPr>
              <a:t>Le </a:t>
            </a:r>
            <a:r>
              <a:rPr lang="fr-BE" sz="4800" dirty="0">
                <a:solidFill>
                  <a:srgbClr val="FF0000"/>
                </a:solidFill>
                <a:latin typeface="Berlin Sans FB Demi" pitchFamily="34" charset="0"/>
              </a:rPr>
              <a:t>T1</a:t>
            </a:r>
            <a:r>
              <a:rPr lang="fr-BE" sz="4800" dirty="0">
                <a:solidFill>
                  <a:schemeClr val="tx1"/>
                </a:solidFill>
                <a:latin typeface="Berlin Sans FB Demi" pitchFamily="34" charset="0"/>
              </a:rPr>
              <a:t> t’aidera à ne pas fouiller chaque recoin.</a:t>
            </a:r>
            <a:endParaRPr lang="fr-BE" sz="45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0BD8B-4023-4E57-BB24-468F866ED4DB}"/>
              </a:ext>
            </a:extLst>
          </p:cNvPr>
          <p:cNvSpPr/>
          <p:nvPr/>
        </p:nvSpPr>
        <p:spPr>
          <a:xfrm>
            <a:off x="0" y="6339710"/>
            <a:ext cx="713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6/7</a:t>
            </a:r>
            <a:endParaRPr lang="fr-FR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6" descr="Pigeon Green Head transparent PNG - StickPNG">
            <a:extLst>
              <a:ext uri="{FF2B5EF4-FFF2-40B4-BE49-F238E27FC236}">
                <a16:creationId xmlns:a16="http://schemas.microsoft.com/office/drawing/2014/main" id="{A1F54E41-5067-4D2C-B893-BBF0E0D17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347" y="136585"/>
            <a:ext cx="2664018" cy="266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hlinkClick r:id="rId4" action="ppaction://hlinksldjump"/>
            <a:extLst>
              <a:ext uri="{FF2B5EF4-FFF2-40B4-BE49-F238E27FC236}">
                <a16:creationId xmlns:a16="http://schemas.microsoft.com/office/drawing/2014/main" id="{BDD79E94-FEE3-44D0-9030-97687AD4E4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430000" y="5873440"/>
            <a:ext cx="713064" cy="9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6881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FC968-7B82-415D-8D91-DFB3B00D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3. Pigeons voyageurs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0BD8B-4023-4E57-BB24-468F866ED4DB}"/>
              </a:ext>
            </a:extLst>
          </p:cNvPr>
          <p:cNvSpPr/>
          <p:nvPr/>
        </p:nvSpPr>
        <p:spPr>
          <a:xfrm>
            <a:off x="0" y="6339710"/>
            <a:ext cx="713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7/7</a:t>
            </a:r>
            <a:endParaRPr lang="fr-FR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2" descr="Résultat de recherche d'images pour &quot;smiley rigole&quot;">
            <a:extLst>
              <a:ext uri="{FF2B5EF4-FFF2-40B4-BE49-F238E27FC236}">
                <a16:creationId xmlns:a16="http://schemas.microsoft.com/office/drawing/2014/main" id="{8A72B41B-4B88-45C4-8950-BEF131FD2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6380" y="2255392"/>
            <a:ext cx="6602305" cy="3604012"/>
          </a:xfrm>
          <a:prstGeom prst="rect">
            <a:avLst/>
          </a:prstGeom>
          <a:noFill/>
          <a:effectLst>
            <a:softEdge rad="876300"/>
          </a:effectLst>
        </p:spPr>
      </p:pic>
      <p:pic>
        <p:nvPicPr>
          <p:cNvPr id="6" name="Picture 6" descr="Pigeon Green Head transparent PNG - StickPNG">
            <a:extLst>
              <a:ext uri="{FF2B5EF4-FFF2-40B4-BE49-F238E27FC236}">
                <a16:creationId xmlns:a16="http://schemas.microsoft.com/office/drawing/2014/main" id="{9F315506-29B7-4662-B371-129543DFE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347" y="136585"/>
            <a:ext cx="2664018" cy="266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hlinkClick r:id="rId5" action="ppaction://hlinksldjump"/>
            <a:extLst>
              <a:ext uri="{FF2B5EF4-FFF2-40B4-BE49-F238E27FC236}">
                <a16:creationId xmlns:a16="http://schemas.microsoft.com/office/drawing/2014/main" id="{DA3EFB70-5C08-461C-A1BE-CEFD2525CC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430000" y="5873440"/>
            <a:ext cx="713064" cy="9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72129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FC968-7B82-415D-8D91-DFB3B00D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4. BETHANIE, TOUT UN CONCEPT…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0BD8B-4023-4E57-BB24-468F866ED4DB}"/>
              </a:ext>
            </a:extLst>
          </p:cNvPr>
          <p:cNvSpPr/>
          <p:nvPr/>
        </p:nvSpPr>
        <p:spPr>
          <a:xfrm>
            <a:off x="0" y="6339710"/>
            <a:ext cx="713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1/3</a:t>
            </a:r>
            <a:endParaRPr lang="fr-FR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218" name="Picture 2" descr="Concept: jeu de sociÃ©tÃ© chez Jeux de NIM">
            <a:extLst>
              <a:ext uri="{FF2B5EF4-FFF2-40B4-BE49-F238E27FC236}">
                <a16:creationId xmlns:a16="http://schemas.microsoft.com/office/drawing/2014/main" id="{565AD860-89A3-4CBF-BB99-1CF8DCD9F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197" y="86336"/>
            <a:ext cx="2090057" cy="2296118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74D6B7-EC4C-4D50-B775-38C9AFD318B1}"/>
              </a:ext>
            </a:extLst>
          </p:cNvPr>
          <p:cNvSpPr/>
          <p:nvPr/>
        </p:nvSpPr>
        <p:spPr>
          <a:xfrm>
            <a:off x="1347406" y="2890391"/>
            <a:ext cx="99868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3200" dirty="0">
                <a:latin typeface="Berlin Sans FB Demi" panose="020E0802020502020306" pitchFamily="34" charset="0"/>
              </a:rPr>
              <a:t>Pour valider cette activité, vous devrez </a:t>
            </a:r>
            <a:r>
              <a:rPr lang="fr-BE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retrouver un objet précis</a:t>
            </a:r>
            <a:r>
              <a:rPr lang="fr-BE" sz="3200" dirty="0">
                <a:latin typeface="Berlin Sans FB Demi" panose="020E0802020502020306" pitchFamily="34" charset="0"/>
              </a:rPr>
              <a:t> dans cette maison.</a:t>
            </a:r>
          </a:p>
        </p:txBody>
      </p:sp>
      <p:pic>
        <p:nvPicPr>
          <p:cNvPr id="6" name="Image 5">
            <a:hlinkClick r:id="rId3" action="ppaction://hlinksldjump"/>
            <a:extLst>
              <a:ext uri="{FF2B5EF4-FFF2-40B4-BE49-F238E27FC236}">
                <a16:creationId xmlns:a16="http://schemas.microsoft.com/office/drawing/2014/main" id="{FC3092BC-7976-4125-B37F-8AAD44A2A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30000" y="5873440"/>
            <a:ext cx="713064" cy="9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74038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50BD8B-4023-4E57-BB24-468F866ED4DB}"/>
              </a:ext>
            </a:extLst>
          </p:cNvPr>
          <p:cNvSpPr/>
          <p:nvPr/>
        </p:nvSpPr>
        <p:spPr>
          <a:xfrm>
            <a:off x="0" y="6339710"/>
            <a:ext cx="713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2/3</a:t>
            </a:r>
            <a:endParaRPr lang="fr-FR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74D6B7-EC4C-4D50-B775-38C9AFD318B1}"/>
              </a:ext>
            </a:extLst>
          </p:cNvPr>
          <p:cNvSpPr/>
          <p:nvPr/>
        </p:nvSpPr>
        <p:spPr>
          <a:xfrm>
            <a:off x="1443135" y="2604744"/>
            <a:ext cx="99868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latin typeface="Berlin Sans FB Demi" panose="020E0802020502020306" pitchFamily="34" charset="0"/>
              </a:rPr>
              <a:t>Cherchez les </a:t>
            </a:r>
            <a:r>
              <a:rPr lang="fr-FR" sz="36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4 enveloppes</a:t>
            </a:r>
            <a:r>
              <a:rPr lang="fr-FR" sz="3600" dirty="0">
                <a:latin typeface="Berlin Sans FB Demi" panose="020E0802020502020306" pitchFamily="34" charset="0"/>
              </a:rPr>
              <a:t> dissimulées au </a:t>
            </a:r>
            <a:r>
              <a:rPr lang="fr-FR" sz="3600" b="1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rez</a:t>
            </a:r>
            <a:r>
              <a:rPr lang="fr-FR" sz="36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-de chaussée </a:t>
            </a:r>
            <a:r>
              <a:rPr lang="fr-FR" sz="3600" dirty="0">
                <a:latin typeface="Berlin Sans FB Demi" panose="020E0802020502020306" pitchFamily="34" charset="0"/>
              </a:rPr>
              <a:t>et </a:t>
            </a:r>
            <a:r>
              <a:rPr lang="fr-FR" sz="36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au premier étage</a:t>
            </a:r>
            <a:r>
              <a:rPr lang="fr-FR" sz="3600" dirty="0">
                <a:latin typeface="Berlin Sans FB Demi" panose="020E0802020502020306" pitchFamily="34" charset="0"/>
              </a:rPr>
              <a:t>.</a:t>
            </a:r>
          </a:p>
          <a:p>
            <a:endParaRPr lang="fr-FR" sz="3600" dirty="0">
              <a:latin typeface="Berlin Sans FB Demi" panose="020E0802020502020306" pitchFamily="34" charset="0"/>
            </a:endParaRPr>
          </a:p>
          <a:p>
            <a:r>
              <a:rPr lang="fr-FR" sz="3600" dirty="0">
                <a:latin typeface="Berlin Sans FB Demi" panose="020E0802020502020306" pitchFamily="34" charset="0"/>
              </a:rPr>
              <a:t>Ouvrez-les une par une… </a:t>
            </a:r>
            <a:r>
              <a:rPr lang="fr-FR" sz="3600" u="sng" dirty="0">
                <a:latin typeface="Berlin Sans FB Demi" panose="020E0802020502020306" pitchFamily="34" charset="0"/>
              </a:rPr>
              <a:t>dans l’ordre</a:t>
            </a:r>
            <a:r>
              <a:rPr lang="fr-FR" sz="3600" dirty="0">
                <a:latin typeface="Berlin Sans FB Demi" panose="020E0802020502020306" pitchFamily="34" charset="0"/>
              </a:rPr>
              <a:t>… et déchiffrez l’énigme révélée par les pictogrammes. </a:t>
            </a:r>
            <a:endParaRPr lang="fr-BE" sz="3600" dirty="0">
              <a:latin typeface="Berlin Sans FB Demi" panose="020E0802020502020306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A9BAC0B-F76A-4AF7-9449-9A3A95B2F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fr-BE" dirty="0"/>
              <a:t>4. BETHANIE, TOUT UN CONCEPT…</a:t>
            </a:r>
          </a:p>
        </p:txBody>
      </p:sp>
      <p:pic>
        <p:nvPicPr>
          <p:cNvPr id="9" name="Picture 2" descr="Concept: jeu de sociÃ©tÃ© chez Jeux de NIM">
            <a:extLst>
              <a:ext uri="{FF2B5EF4-FFF2-40B4-BE49-F238E27FC236}">
                <a16:creationId xmlns:a16="http://schemas.microsoft.com/office/drawing/2014/main" id="{35349C3D-4463-4058-8C52-4B4E0BACC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197" y="86336"/>
            <a:ext cx="2090057" cy="2296118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hlinkClick r:id="rId3" action="ppaction://hlinksldjump"/>
            <a:extLst>
              <a:ext uri="{FF2B5EF4-FFF2-40B4-BE49-F238E27FC236}">
                <a16:creationId xmlns:a16="http://schemas.microsoft.com/office/drawing/2014/main" id="{11594B3B-322D-41CC-BFA6-8E7C36878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30000" y="5873440"/>
            <a:ext cx="713064" cy="9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5817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94534A6E-8F54-4C26-87BC-F02CA0BFB418}"/>
              </a:ext>
            </a:extLst>
          </p:cNvPr>
          <p:cNvSpPr txBox="1">
            <a:spLocks/>
          </p:cNvSpPr>
          <p:nvPr/>
        </p:nvSpPr>
        <p:spPr>
          <a:xfrm>
            <a:off x="1580257" y="328016"/>
            <a:ext cx="9031484" cy="3467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800" cap="all" spc="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Ensemble, </a:t>
            </a:r>
            <a:r>
              <a:rPr lang="en-US" sz="3800" cap="all" spc="8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résolvez</a:t>
            </a:r>
            <a:r>
              <a:rPr lang="en-US" sz="3800" cap="all" spc="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cap="all" spc="8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toutes</a:t>
            </a:r>
            <a:r>
              <a:rPr lang="en-US" sz="3800" cap="all" spc="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les </a:t>
            </a:r>
            <a:r>
              <a:rPr lang="en-US" sz="3800" cap="all" spc="8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énigmes</a:t>
            </a:r>
            <a:r>
              <a:rPr lang="en-US" sz="3800" cap="all" spc="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Flône pour </a:t>
            </a:r>
            <a:r>
              <a:rPr lang="en-US" sz="3800" cap="all" spc="8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retrouver</a:t>
            </a:r>
            <a:r>
              <a:rPr lang="en-US" sz="3800" cap="all" spc="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le </a:t>
            </a:r>
            <a:r>
              <a:rPr lang="en-US" sz="3800" cap="all" spc="8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trésor</a:t>
            </a:r>
            <a:r>
              <a:rPr lang="en-US" sz="3800" cap="all" spc="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cap="all" spc="8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caché</a:t>
            </a:r>
            <a:r>
              <a:rPr lang="en-US" sz="3800" cap="all" spc="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3800" cap="all" spc="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800" cap="all" spc="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Are you ready ?</a:t>
            </a:r>
          </a:p>
        </p:txBody>
      </p:sp>
      <p:sp>
        <p:nvSpPr>
          <p:cNvPr id="20" name="Freeform: Shape 12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eau, articles de toilette&#10;&#10;Description générée automatiquement">
            <a:hlinkClick r:id="rId2" action="ppaction://hlinksldjump"/>
            <a:extLst>
              <a:ext uri="{FF2B5EF4-FFF2-40B4-BE49-F238E27FC236}">
                <a16:creationId xmlns:a16="http://schemas.microsoft.com/office/drawing/2014/main" id="{7877310C-7877-4636-A390-99E805901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13821" y="3900650"/>
            <a:ext cx="3764357" cy="284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4671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50BD8B-4023-4E57-BB24-468F866ED4DB}"/>
              </a:ext>
            </a:extLst>
          </p:cNvPr>
          <p:cNvSpPr/>
          <p:nvPr/>
        </p:nvSpPr>
        <p:spPr>
          <a:xfrm>
            <a:off x="0" y="6339710"/>
            <a:ext cx="713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3/3</a:t>
            </a:r>
            <a:endParaRPr lang="fr-FR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74D6B7-EC4C-4D50-B775-38C9AFD318B1}"/>
              </a:ext>
            </a:extLst>
          </p:cNvPr>
          <p:cNvSpPr/>
          <p:nvPr/>
        </p:nvSpPr>
        <p:spPr>
          <a:xfrm>
            <a:off x="1347406" y="2890391"/>
            <a:ext cx="99868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Berlin Sans FB Demi" panose="020E0802020502020306" pitchFamily="34" charset="0"/>
              </a:rPr>
              <a:t>A l’issue, un lieu vous sera révélé ainsi que l’objet à y retrouver.</a:t>
            </a:r>
            <a:endParaRPr lang="fr-BE" sz="3200" dirty="0">
              <a:latin typeface="Berlin Sans FB Demi" panose="020E0802020502020306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83C4BCB-51EF-4901-AA3B-770DE1757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fr-BE" dirty="0"/>
              <a:t>4. BETHANIE, TOUT UN CONCEPT…</a:t>
            </a:r>
          </a:p>
        </p:txBody>
      </p:sp>
      <p:pic>
        <p:nvPicPr>
          <p:cNvPr id="9" name="Picture 2" descr="Concept: jeu de sociÃ©tÃ© chez Jeux de NIM">
            <a:extLst>
              <a:ext uri="{FF2B5EF4-FFF2-40B4-BE49-F238E27FC236}">
                <a16:creationId xmlns:a16="http://schemas.microsoft.com/office/drawing/2014/main" id="{74935111-8C53-43A4-A6AE-2CF121203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197" y="86336"/>
            <a:ext cx="2090057" cy="2296118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hlinkClick r:id="rId3" action="ppaction://hlinksldjump"/>
            <a:extLst>
              <a:ext uri="{FF2B5EF4-FFF2-40B4-BE49-F238E27FC236}">
                <a16:creationId xmlns:a16="http://schemas.microsoft.com/office/drawing/2014/main" id="{54D833F0-C40A-4FB7-80D2-27EB72C77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30000" y="5873440"/>
            <a:ext cx="713064" cy="9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9842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FC968-7B82-415D-8D91-DFB3B00D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5. CASSE-TÊTE A L’EGLISE 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0BD8B-4023-4E57-BB24-468F866ED4DB}"/>
              </a:ext>
            </a:extLst>
          </p:cNvPr>
          <p:cNvSpPr/>
          <p:nvPr/>
        </p:nvSpPr>
        <p:spPr>
          <a:xfrm>
            <a:off x="0" y="6339710"/>
            <a:ext cx="713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1/3</a:t>
            </a:r>
            <a:endParaRPr lang="fr-FR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74D6B7-EC4C-4D50-B775-38C9AFD318B1}"/>
              </a:ext>
            </a:extLst>
          </p:cNvPr>
          <p:cNvSpPr/>
          <p:nvPr/>
        </p:nvSpPr>
        <p:spPr>
          <a:xfrm>
            <a:off x="1347406" y="2690336"/>
            <a:ext cx="998686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500" dirty="0">
                <a:latin typeface="Berlin Sans FB Demi" panose="020E0802020502020306" pitchFamily="34" charset="0"/>
              </a:rPr>
              <a:t>((A+B) : C) – D</a:t>
            </a:r>
            <a:br>
              <a:rPr lang="pt-BR" sz="4500" dirty="0">
                <a:latin typeface="Berlin Sans FB Demi" panose="020E0802020502020306" pitchFamily="34" charset="0"/>
              </a:rPr>
            </a:br>
            <a:endParaRPr lang="pt-BR" sz="4500" dirty="0">
              <a:latin typeface="Berlin Sans FB Demi" panose="020E0802020502020306" pitchFamily="34" charset="0"/>
            </a:endParaRPr>
          </a:p>
          <a:p>
            <a:pPr algn="ctr"/>
            <a:r>
              <a:rPr lang="pt-BR" sz="4500" dirty="0">
                <a:latin typeface="Berlin Sans FB Demi" panose="020E0802020502020306" pitchFamily="34" charset="0"/>
              </a:rPr>
              <a:t>E</a:t>
            </a:r>
            <a:endParaRPr lang="fr-BE" sz="4500" dirty="0">
              <a:latin typeface="Berlin Sans FB Demi" panose="020E0802020502020306" pitchFamily="34" charset="0"/>
            </a:endParaRPr>
          </a:p>
        </p:txBody>
      </p:sp>
      <p:pic>
        <p:nvPicPr>
          <p:cNvPr id="16386" name="Picture 2" descr="Mes belles Zil&amp;#39;stoires - Page 1 - Mes belles Zil&amp;#39;stoires">
            <a:extLst>
              <a:ext uri="{FF2B5EF4-FFF2-40B4-BE49-F238E27FC236}">
                <a16:creationId xmlns:a16="http://schemas.microsoft.com/office/drawing/2014/main" id="{8E06BE3D-A88E-45BF-92D4-FFA26114E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466" y="59733"/>
            <a:ext cx="1167711" cy="2846297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5C1189A-1C85-4D0C-A833-95FFB8292636}"/>
              </a:ext>
            </a:extLst>
          </p:cNvPr>
          <p:cNvCxnSpPr/>
          <p:nvPr/>
        </p:nvCxnSpPr>
        <p:spPr>
          <a:xfrm>
            <a:off x="4588778" y="3766657"/>
            <a:ext cx="357371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hlinkClick r:id="rId3" action="ppaction://hlinksldjump"/>
            <a:extLst>
              <a:ext uri="{FF2B5EF4-FFF2-40B4-BE49-F238E27FC236}">
                <a16:creationId xmlns:a16="http://schemas.microsoft.com/office/drawing/2014/main" id="{6AF7C5BC-56C6-4BAD-BBA3-0914D1066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30000" y="5873440"/>
            <a:ext cx="713064" cy="9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31530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FC968-7B82-415D-8D91-DFB3B00D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5. CASSE-TÊTE A L’EGLISE 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0BD8B-4023-4E57-BB24-468F866ED4DB}"/>
              </a:ext>
            </a:extLst>
          </p:cNvPr>
          <p:cNvSpPr/>
          <p:nvPr/>
        </p:nvSpPr>
        <p:spPr>
          <a:xfrm>
            <a:off x="0" y="6339710"/>
            <a:ext cx="713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2/3</a:t>
            </a:r>
            <a:endParaRPr lang="fr-FR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74D6B7-EC4C-4D50-B775-38C9AFD318B1}"/>
              </a:ext>
            </a:extLst>
          </p:cNvPr>
          <p:cNvSpPr/>
          <p:nvPr/>
        </p:nvSpPr>
        <p:spPr>
          <a:xfrm>
            <a:off x="1347406" y="2906030"/>
            <a:ext cx="998686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500" dirty="0">
                <a:latin typeface="Berlin Sans FB Demi" panose="020E0802020502020306" pitchFamily="34" charset="0"/>
              </a:rPr>
              <a:t>Chaque lettre correspond à une énigme à résoudre… à vous d’en trouver la clef !</a:t>
            </a:r>
            <a:endParaRPr lang="fr-BE" sz="4500" dirty="0">
              <a:latin typeface="Berlin Sans FB Demi" panose="020E0802020502020306" pitchFamily="34" charset="0"/>
            </a:endParaRPr>
          </a:p>
        </p:txBody>
      </p:sp>
      <p:pic>
        <p:nvPicPr>
          <p:cNvPr id="6" name="Picture 2" descr="Mes belles Zil&amp;#39;stoires - Page 1 - Mes belles Zil&amp;#39;stoires">
            <a:extLst>
              <a:ext uri="{FF2B5EF4-FFF2-40B4-BE49-F238E27FC236}">
                <a16:creationId xmlns:a16="http://schemas.microsoft.com/office/drawing/2014/main" id="{758FB4FF-E1CD-463D-B856-16E4BA3C2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466" y="59733"/>
            <a:ext cx="1167711" cy="2846297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hlinkClick r:id="rId3" action="ppaction://hlinksldjump"/>
            <a:extLst>
              <a:ext uri="{FF2B5EF4-FFF2-40B4-BE49-F238E27FC236}">
                <a16:creationId xmlns:a16="http://schemas.microsoft.com/office/drawing/2014/main" id="{5E17A061-AA8E-4BA1-BF8E-B27D2FE7D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30000" y="5873440"/>
            <a:ext cx="713064" cy="9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16515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FC968-7B82-415D-8D91-DFB3B00D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5. CASSE-TÊTE A L’EGLISE 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0BD8B-4023-4E57-BB24-468F866ED4DB}"/>
              </a:ext>
            </a:extLst>
          </p:cNvPr>
          <p:cNvSpPr/>
          <p:nvPr/>
        </p:nvSpPr>
        <p:spPr>
          <a:xfrm>
            <a:off x="0" y="6339710"/>
            <a:ext cx="713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3/3</a:t>
            </a:r>
            <a:endParaRPr lang="fr-FR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74D6B7-EC4C-4D50-B775-38C9AFD318B1}"/>
              </a:ext>
            </a:extLst>
          </p:cNvPr>
          <p:cNvSpPr/>
          <p:nvPr/>
        </p:nvSpPr>
        <p:spPr>
          <a:xfrm>
            <a:off x="1347406" y="3506156"/>
            <a:ext cx="99868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500" dirty="0">
                <a:latin typeface="Berlin Sans FB Demi" panose="020E0802020502020306" pitchFamily="34" charset="0"/>
              </a:rPr>
              <a:t>Pour valider cette activité, saurez-vous ouvrir le bon casier ?</a:t>
            </a:r>
            <a:endParaRPr lang="fr-BE" sz="4500" dirty="0">
              <a:latin typeface="Berlin Sans FB Demi" panose="020E0802020502020306" pitchFamily="34" charset="0"/>
            </a:endParaRPr>
          </a:p>
        </p:txBody>
      </p:sp>
      <p:pic>
        <p:nvPicPr>
          <p:cNvPr id="6" name="Picture 2" descr="Mes belles Zil&amp;#39;stoires - Page 1 - Mes belles Zil&amp;#39;stoires">
            <a:extLst>
              <a:ext uri="{FF2B5EF4-FFF2-40B4-BE49-F238E27FC236}">
                <a16:creationId xmlns:a16="http://schemas.microsoft.com/office/drawing/2014/main" id="{B127597D-FFC5-4E42-9700-3645D36C2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466" y="382385"/>
            <a:ext cx="1167711" cy="2846297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hlinkClick r:id="rId3" action="ppaction://hlinksldjump"/>
            <a:extLst>
              <a:ext uri="{FF2B5EF4-FFF2-40B4-BE49-F238E27FC236}">
                <a16:creationId xmlns:a16="http://schemas.microsoft.com/office/drawing/2014/main" id="{8150837F-132D-4174-BB54-85E811AFBF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30000" y="5873440"/>
            <a:ext cx="713064" cy="9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56569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FC968-7B82-415D-8D91-DFB3B00D0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949" y="381449"/>
            <a:ext cx="10178322" cy="1492132"/>
          </a:xfrm>
        </p:spPr>
        <p:txBody>
          <a:bodyPr/>
          <a:lstStyle/>
          <a:p>
            <a:r>
              <a:rPr lang="fr-BE" dirty="0"/>
              <a:t>6. RAFRAICHISSEMENTS EN TERRASSE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0BD8B-4023-4E57-BB24-468F866ED4DB}"/>
              </a:ext>
            </a:extLst>
          </p:cNvPr>
          <p:cNvSpPr/>
          <p:nvPr/>
        </p:nvSpPr>
        <p:spPr>
          <a:xfrm>
            <a:off x="0" y="6339710"/>
            <a:ext cx="713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1/1</a:t>
            </a:r>
            <a:endParaRPr lang="fr-FR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74D6B7-EC4C-4D50-B775-38C9AFD318B1}"/>
              </a:ext>
            </a:extLst>
          </p:cNvPr>
          <p:cNvSpPr/>
          <p:nvPr/>
        </p:nvSpPr>
        <p:spPr>
          <a:xfrm>
            <a:off x="1347406" y="2513789"/>
            <a:ext cx="998686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500" dirty="0">
                <a:latin typeface="Berlin Sans FB Demi" panose="020E0802020502020306" pitchFamily="34" charset="0"/>
              </a:rPr>
              <a:t>Pour valider cette épreuve, jetez-vous à l’eau … et tentez de marquer</a:t>
            </a:r>
          </a:p>
          <a:p>
            <a:pPr algn="ctr"/>
            <a:r>
              <a:rPr lang="fr-FR" sz="45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100 points</a:t>
            </a:r>
            <a:r>
              <a:rPr lang="fr-FR" sz="4500" dirty="0">
                <a:latin typeface="Berlin Sans FB Demi" panose="020E0802020502020306" pitchFamily="34" charset="0"/>
              </a:rPr>
              <a:t>.</a:t>
            </a:r>
          </a:p>
          <a:p>
            <a:pPr algn="ctr"/>
            <a:endParaRPr lang="fr-FR" sz="4500" dirty="0">
              <a:latin typeface="Berlin Sans FB Demi" panose="020E0802020502020306" pitchFamily="34" charset="0"/>
            </a:endParaRPr>
          </a:p>
          <a:p>
            <a:pPr algn="ctr"/>
            <a:r>
              <a:rPr lang="fr-FR" sz="4500" dirty="0">
                <a:latin typeface="Berlin Sans FB Demi" panose="020E0802020502020306" pitchFamily="34" charset="0"/>
              </a:rPr>
              <a:t>Pour ce faire, vous disposez de </a:t>
            </a:r>
            <a:r>
              <a:rPr lang="fr-FR" sz="4500" b="1" u="sng" dirty="0">
                <a:latin typeface="Berlin Sans FB Demi" panose="020E0802020502020306" pitchFamily="34" charset="0"/>
              </a:rPr>
              <a:t>24</a:t>
            </a:r>
            <a:r>
              <a:rPr lang="fr-FR" sz="4500" dirty="0">
                <a:latin typeface="Berlin Sans FB Demi" panose="020E0802020502020306" pitchFamily="34" charset="0"/>
              </a:rPr>
              <a:t> ballons.</a:t>
            </a:r>
            <a:endParaRPr lang="fr-BE" sz="4500" dirty="0">
              <a:latin typeface="Berlin Sans FB Demi" panose="020E0802020502020306" pitchFamily="34" charset="0"/>
            </a:endParaRPr>
          </a:p>
        </p:txBody>
      </p:sp>
      <p:pic>
        <p:nvPicPr>
          <p:cNvPr id="19458" name="Picture 2" descr="Cocktail clipart - Clipground">
            <a:extLst>
              <a:ext uri="{FF2B5EF4-FFF2-40B4-BE49-F238E27FC236}">
                <a16:creationId xmlns:a16="http://schemas.microsoft.com/office/drawing/2014/main" id="{D8073942-F8F7-4FFC-94AB-9651DF46C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973" y="230411"/>
            <a:ext cx="1370027" cy="228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hlinkClick r:id="rId3" action="ppaction://hlinksldjump"/>
            <a:extLst>
              <a:ext uri="{FF2B5EF4-FFF2-40B4-BE49-F238E27FC236}">
                <a16:creationId xmlns:a16="http://schemas.microsoft.com/office/drawing/2014/main" id="{1A1AAFCE-7326-4AD0-886E-D7154A4C75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30000" y="5873440"/>
            <a:ext cx="713064" cy="9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71212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FC968-7B82-415D-8D91-DFB3B00D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7. LA CHASSE AUX SORCIERES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0BD8B-4023-4E57-BB24-468F866ED4DB}"/>
              </a:ext>
            </a:extLst>
          </p:cNvPr>
          <p:cNvSpPr/>
          <p:nvPr/>
        </p:nvSpPr>
        <p:spPr>
          <a:xfrm>
            <a:off x="0" y="6339710"/>
            <a:ext cx="713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1/4</a:t>
            </a:r>
            <a:endParaRPr lang="fr-FR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74D6B7-EC4C-4D50-B775-38C9AFD318B1}"/>
              </a:ext>
            </a:extLst>
          </p:cNvPr>
          <p:cNvSpPr/>
          <p:nvPr/>
        </p:nvSpPr>
        <p:spPr>
          <a:xfrm>
            <a:off x="1347406" y="2528874"/>
            <a:ext cx="998686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500" dirty="0">
                <a:latin typeface="Berlin Sans FB Demi" panose="020E0802020502020306" pitchFamily="34" charset="0"/>
              </a:rPr>
              <a:t>Les sorcières de Salem sont de retour…</a:t>
            </a:r>
          </a:p>
          <a:p>
            <a:pPr algn="ctr"/>
            <a:endParaRPr lang="fr-FR" sz="4500" dirty="0">
              <a:latin typeface="Berlin Sans FB Demi" panose="020E0802020502020306" pitchFamily="34" charset="0"/>
            </a:endParaRPr>
          </a:p>
          <a:p>
            <a:pPr algn="ctr"/>
            <a:r>
              <a:rPr lang="fr-FR" sz="4500" dirty="0">
                <a:latin typeface="Berlin Sans FB Demi" panose="020E0802020502020306" pitchFamily="34" charset="0"/>
              </a:rPr>
              <a:t>Pour valider cette épreuve, vous devez obtenir un score de </a:t>
            </a:r>
            <a:r>
              <a:rPr lang="fr-FR" sz="45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9/10</a:t>
            </a:r>
            <a:r>
              <a:rPr lang="fr-FR" sz="4500" dirty="0">
                <a:latin typeface="Berlin Sans FB Demi" panose="020E0802020502020306" pitchFamily="34" charset="0"/>
              </a:rPr>
              <a:t> au total de deux épreuves :</a:t>
            </a:r>
          </a:p>
        </p:txBody>
      </p:sp>
      <p:pic>
        <p:nvPicPr>
          <p:cNvPr id="22530" name="Picture 2" descr="Witchcraft clipart cute halloween monster - Pencil and in ...">
            <a:extLst>
              <a:ext uri="{FF2B5EF4-FFF2-40B4-BE49-F238E27FC236}">
                <a16:creationId xmlns:a16="http://schemas.microsoft.com/office/drawing/2014/main" id="{85D7F8B6-EEDC-4CAA-8312-63FCC0E61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90" y="211296"/>
            <a:ext cx="1453008" cy="214648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hlinkClick r:id="rId3" action="ppaction://hlinksldjump"/>
            <a:extLst>
              <a:ext uri="{FF2B5EF4-FFF2-40B4-BE49-F238E27FC236}">
                <a16:creationId xmlns:a16="http://schemas.microsoft.com/office/drawing/2014/main" id="{9B39BC9C-474E-45E2-9591-001C1A501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30000" y="5873440"/>
            <a:ext cx="713064" cy="9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13437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FC968-7B82-415D-8D91-DFB3B00D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7. LA CHASSE AUX SORCIERES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0BD8B-4023-4E57-BB24-468F866ED4DB}"/>
              </a:ext>
            </a:extLst>
          </p:cNvPr>
          <p:cNvSpPr/>
          <p:nvPr/>
        </p:nvSpPr>
        <p:spPr>
          <a:xfrm>
            <a:off x="0" y="6339710"/>
            <a:ext cx="713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2/4</a:t>
            </a:r>
            <a:endParaRPr lang="fr-FR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74D6B7-EC4C-4D50-B775-38C9AFD318B1}"/>
              </a:ext>
            </a:extLst>
          </p:cNvPr>
          <p:cNvSpPr/>
          <p:nvPr/>
        </p:nvSpPr>
        <p:spPr>
          <a:xfrm>
            <a:off x="1347406" y="2659092"/>
            <a:ext cx="99868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latin typeface="Berlin Sans FB Demi" panose="020E0802020502020306" pitchFamily="34" charset="0"/>
              </a:rPr>
              <a:t>1. </a:t>
            </a:r>
            <a:r>
              <a:rPr lang="fr-FR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Le jeu des 7 erreurs</a:t>
            </a:r>
            <a:r>
              <a:rPr lang="fr-FR" sz="3200" dirty="0">
                <a:latin typeface="Berlin Sans FB Demi" panose="020E0802020502020306" pitchFamily="34" charset="0"/>
              </a:rPr>
              <a:t> : une photo de la scène de l’époque se trouve en haut de l’échelle de meunier. </a:t>
            </a:r>
            <a:br>
              <a:rPr lang="fr-FR" sz="3200" dirty="0">
                <a:latin typeface="Berlin Sans FB Demi" panose="020E0802020502020306" pitchFamily="34" charset="0"/>
              </a:rPr>
            </a:br>
            <a:r>
              <a:rPr lang="fr-FR" sz="3200" dirty="0">
                <a:latin typeface="Berlin Sans FB Demi" panose="020E0802020502020306" pitchFamily="34" charset="0"/>
              </a:rPr>
              <a:t>Un seul d’entre vous doit monter et les autres lui poseront des questions pour retrouver les erreurs. </a:t>
            </a:r>
            <a:br>
              <a:rPr lang="fr-FR" sz="3200" dirty="0">
                <a:latin typeface="Berlin Sans FB Demi" panose="020E0802020502020306" pitchFamily="34" charset="0"/>
              </a:rPr>
            </a:br>
            <a:r>
              <a:rPr lang="fr-FR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Attention</a:t>
            </a:r>
            <a:r>
              <a:rPr lang="fr-FR" sz="3200" dirty="0">
                <a:latin typeface="Berlin Sans FB Demi" panose="020E0802020502020306" pitchFamily="34" charset="0"/>
              </a:rPr>
              <a:t>, il ne peut répondre que par </a:t>
            </a:r>
            <a:r>
              <a:rPr lang="fr-FR" sz="3200" dirty="0">
                <a:solidFill>
                  <a:srgbClr val="FF0000"/>
                </a:solidFill>
                <a:latin typeface="Berlin Sans FB Demi" panose="020E0802020502020306" pitchFamily="34" charset="0"/>
              </a:rPr>
              <a:t>oui ou non</a:t>
            </a:r>
            <a:r>
              <a:rPr lang="fr-FR" sz="3200" dirty="0">
                <a:latin typeface="Berlin Sans FB Demi" panose="020E0802020502020306" pitchFamily="34" charset="0"/>
              </a:rPr>
              <a:t>. Une pénalité d’un point vous sera retirée à chaque autre réponse donnée !</a:t>
            </a:r>
          </a:p>
        </p:txBody>
      </p:sp>
      <p:pic>
        <p:nvPicPr>
          <p:cNvPr id="6" name="Picture 2" descr="Witchcraft clipart cute halloween monster - Pencil and in ...">
            <a:extLst>
              <a:ext uri="{FF2B5EF4-FFF2-40B4-BE49-F238E27FC236}">
                <a16:creationId xmlns:a16="http://schemas.microsoft.com/office/drawing/2014/main" id="{1D5F0136-562E-4DD5-8873-0FA624FBC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90" y="211296"/>
            <a:ext cx="1453008" cy="214648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hlinkClick r:id="rId3" action="ppaction://hlinksldjump"/>
            <a:extLst>
              <a:ext uri="{FF2B5EF4-FFF2-40B4-BE49-F238E27FC236}">
                <a16:creationId xmlns:a16="http://schemas.microsoft.com/office/drawing/2014/main" id="{EBB08881-254B-448F-BCE9-3B5579438E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30000" y="5873440"/>
            <a:ext cx="713064" cy="9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72253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FC968-7B82-415D-8D91-DFB3B00D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7. LA CHASSE AUX SORCIERES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0BD8B-4023-4E57-BB24-468F866ED4DB}"/>
              </a:ext>
            </a:extLst>
          </p:cNvPr>
          <p:cNvSpPr/>
          <p:nvPr/>
        </p:nvSpPr>
        <p:spPr>
          <a:xfrm>
            <a:off x="0" y="6339710"/>
            <a:ext cx="713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3/4</a:t>
            </a:r>
            <a:endParaRPr lang="fr-FR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74D6B7-EC4C-4D50-B775-38C9AFD318B1}"/>
              </a:ext>
            </a:extLst>
          </p:cNvPr>
          <p:cNvSpPr/>
          <p:nvPr/>
        </p:nvSpPr>
        <p:spPr>
          <a:xfrm>
            <a:off x="1347406" y="3429000"/>
            <a:ext cx="99868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latin typeface="Berlin Sans FB Demi" panose="020E0802020502020306" pitchFamily="34" charset="0"/>
              </a:rPr>
              <a:t>2. </a:t>
            </a:r>
            <a:r>
              <a:rPr lang="fr-FR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un peu d’histoire</a:t>
            </a:r>
            <a:r>
              <a:rPr lang="fr-FR" sz="3200" dirty="0">
                <a:latin typeface="Berlin Sans FB Demi" panose="020E0802020502020306" pitchFamily="34" charset="0"/>
              </a:rPr>
              <a:t> : répondez aux 3 questions posées à l’aide des archives mises à votre disposition. </a:t>
            </a:r>
          </a:p>
          <a:p>
            <a:pPr algn="ctr"/>
            <a:endParaRPr lang="fr-FR" sz="3200" dirty="0">
              <a:latin typeface="Berlin Sans FB Demi" panose="020E0802020502020306" pitchFamily="34" charset="0"/>
            </a:endParaRPr>
          </a:p>
          <a:p>
            <a:pPr algn="ctr"/>
            <a:r>
              <a:rPr lang="fr-FR" sz="3200" dirty="0">
                <a:latin typeface="Berlin Sans FB Demi" panose="020E0802020502020306" pitchFamily="34" charset="0"/>
              </a:rPr>
              <a:t>Soyez perspicaces !</a:t>
            </a:r>
          </a:p>
        </p:txBody>
      </p:sp>
      <p:pic>
        <p:nvPicPr>
          <p:cNvPr id="6" name="Picture 2" descr="Witchcraft clipart cute halloween monster - Pencil and in ...">
            <a:extLst>
              <a:ext uri="{FF2B5EF4-FFF2-40B4-BE49-F238E27FC236}">
                <a16:creationId xmlns:a16="http://schemas.microsoft.com/office/drawing/2014/main" id="{C8E12075-0907-4DDC-BA5B-8A0289141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90" y="211296"/>
            <a:ext cx="1453008" cy="214648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hlinkClick r:id="rId3" action="ppaction://hlinksldjump"/>
            <a:extLst>
              <a:ext uri="{FF2B5EF4-FFF2-40B4-BE49-F238E27FC236}">
                <a16:creationId xmlns:a16="http://schemas.microsoft.com/office/drawing/2014/main" id="{471E251F-1CD4-4EE8-BD44-DD83149D8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30000" y="5873440"/>
            <a:ext cx="713064" cy="9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30546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FC968-7B82-415D-8D91-DFB3B00D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7. LA CHASSE AUX SORCIERES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0BD8B-4023-4E57-BB24-468F866ED4DB}"/>
              </a:ext>
            </a:extLst>
          </p:cNvPr>
          <p:cNvSpPr/>
          <p:nvPr/>
        </p:nvSpPr>
        <p:spPr>
          <a:xfrm>
            <a:off x="0" y="6339710"/>
            <a:ext cx="713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4/4</a:t>
            </a:r>
            <a:endParaRPr lang="fr-FR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74D6B7-EC4C-4D50-B775-38C9AFD318B1}"/>
              </a:ext>
            </a:extLst>
          </p:cNvPr>
          <p:cNvSpPr/>
          <p:nvPr/>
        </p:nvSpPr>
        <p:spPr>
          <a:xfrm>
            <a:off x="1347406" y="2890391"/>
            <a:ext cx="99868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latin typeface="Berlin Sans FB Demi" panose="020E0802020502020306" pitchFamily="34" charset="0"/>
              </a:rPr>
              <a:t>Notez vos réponses (7 erreurs et 3 réponses) sur la grille de réponse et faites la valider par l’accompagnateur.</a:t>
            </a:r>
          </a:p>
        </p:txBody>
      </p:sp>
      <p:pic>
        <p:nvPicPr>
          <p:cNvPr id="6" name="Picture 2" descr="Witchcraft clipart cute halloween monster - Pencil and in ...">
            <a:extLst>
              <a:ext uri="{FF2B5EF4-FFF2-40B4-BE49-F238E27FC236}">
                <a16:creationId xmlns:a16="http://schemas.microsoft.com/office/drawing/2014/main" id="{987F5BF8-B46A-4066-9D9D-46F4D4725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90" y="211296"/>
            <a:ext cx="1453008" cy="214648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hlinkClick r:id="rId3" action="ppaction://hlinksldjump"/>
            <a:extLst>
              <a:ext uri="{FF2B5EF4-FFF2-40B4-BE49-F238E27FC236}">
                <a16:creationId xmlns:a16="http://schemas.microsoft.com/office/drawing/2014/main" id="{E6298107-F184-4A6E-930A-708E7542B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30000" y="5873440"/>
            <a:ext cx="713064" cy="9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40241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FC968-7B82-415D-8D91-DFB3B00D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8. LES ROIS DU DÉMÉNAGEMENT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0BD8B-4023-4E57-BB24-468F866ED4DB}"/>
              </a:ext>
            </a:extLst>
          </p:cNvPr>
          <p:cNvSpPr/>
          <p:nvPr/>
        </p:nvSpPr>
        <p:spPr>
          <a:xfrm>
            <a:off x="0" y="6339710"/>
            <a:ext cx="713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1/2</a:t>
            </a:r>
            <a:endParaRPr lang="fr-FR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74D6B7-EC4C-4D50-B775-38C9AFD318B1}"/>
              </a:ext>
            </a:extLst>
          </p:cNvPr>
          <p:cNvSpPr/>
          <p:nvPr/>
        </p:nvSpPr>
        <p:spPr>
          <a:xfrm>
            <a:off x="1347406" y="2890391"/>
            <a:ext cx="998686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latin typeface="Berlin Sans FB Demi" panose="020E0802020502020306" pitchFamily="34" charset="0"/>
              </a:rPr>
              <a:t>Pour valider cette activité, vous devez répondre à cette question : </a:t>
            </a:r>
          </a:p>
          <a:p>
            <a:pPr algn="ctr"/>
            <a:endParaRPr lang="fr-FR" sz="3200" dirty="0">
              <a:latin typeface="Berlin Sans FB Demi" panose="020E0802020502020306" pitchFamily="34" charset="0"/>
            </a:endParaRPr>
          </a:p>
          <a:p>
            <a:pPr algn="ctr"/>
            <a:r>
              <a:rPr lang="fr-FR" sz="40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« J’ai un nom et un prénom, qui suis-je ?»</a:t>
            </a:r>
          </a:p>
        </p:txBody>
      </p:sp>
      <p:pic>
        <p:nvPicPr>
          <p:cNvPr id="28674" name="Picture 2" descr="Illustrations et Cliparts de DÃ©mÃ©nagement. 116 645 dessins ...">
            <a:extLst>
              <a:ext uri="{FF2B5EF4-FFF2-40B4-BE49-F238E27FC236}">
                <a16:creationId xmlns:a16="http://schemas.microsoft.com/office/drawing/2014/main" id="{BBF2774E-4819-468C-9A44-0DF71333D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359" y="212607"/>
            <a:ext cx="2173926" cy="2057843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hlinkClick r:id="rId3" action="ppaction://hlinksldjump"/>
            <a:extLst>
              <a:ext uri="{FF2B5EF4-FFF2-40B4-BE49-F238E27FC236}">
                <a16:creationId xmlns:a16="http://schemas.microsoft.com/office/drawing/2014/main" id="{5F6E787A-CB61-4887-A358-0B77433EC9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30000" y="5873440"/>
            <a:ext cx="713064" cy="9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3332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2AB041F1-79C1-4CCB-B025-143751E46981}"/>
              </a:ext>
            </a:extLst>
          </p:cNvPr>
          <p:cNvSpPr/>
          <p:nvPr/>
        </p:nvSpPr>
        <p:spPr>
          <a:xfrm>
            <a:off x="3432819" y="64744"/>
            <a:ext cx="56619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Activité 1 - Grenier costumé</a:t>
            </a: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84624004-9250-4444-AB60-E579CABA3AA1}"/>
              </a:ext>
            </a:extLst>
          </p:cNvPr>
          <p:cNvSpPr/>
          <p:nvPr/>
        </p:nvSpPr>
        <p:spPr>
          <a:xfrm>
            <a:off x="3018833" y="649519"/>
            <a:ext cx="64899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Activité 2 – Tout le monde au lit !</a:t>
            </a:r>
          </a:p>
        </p:txBody>
      </p: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2A7F5CE2-3872-4E6F-B5A5-0E8E0F811ABF}"/>
              </a:ext>
            </a:extLst>
          </p:cNvPr>
          <p:cNvSpPr/>
          <p:nvPr/>
        </p:nvSpPr>
        <p:spPr>
          <a:xfrm>
            <a:off x="3286564" y="1234294"/>
            <a:ext cx="59544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Activité 3 – Pigeons voyageurs</a:t>
            </a:r>
          </a:p>
        </p:txBody>
      </p:sp>
      <p:sp>
        <p:nvSpPr>
          <p:cNvPr id="5" name="Rectangle 4">
            <a:hlinkClick r:id="rId5" action="ppaction://hlinksldjump"/>
            <a:extLst>
              <a:ext uri="{FF2B5EF4-FFF2-40B4-BE49-F238E27FC236}">
                <a16:creationId xmlns:a16="http://schemas.microsoft.com/office/drawing/2014/main" id="{D890DE6D-E72B-4455-8C64-D0C864245F90}"/>
              </a:ext>
            </a:extLst>
          </p:cNvPr>
          <p:cNvSpPr/>
          <p:nvPr/>
        </p:nvSpPr>
        <p:spPr>
          <a:xfrm>
            <a:off x="2347113" y="1819069"/>
            <a:ext cx="78333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Activité 4 – Béthanie, tout un concept…</a:t>
            </a:r>
          </a:p>
        </p:txBody>
      </p:sp>
      <p:sp>
        <p:nvSpPr>
          <p:cNvPr id="6" name="Rectangle 5">
            <a:hlinkClick r:id="rId6" action="ppaction://hlinksldjump"/>
            <a:extLst>
              <a:ext uri="{FF2B5EF4-FFF2-40B4-BE49-F238E27FC236}">
                <a16:creationId xmlns:a16="http://schemas.microsoft.com/office/drawing/2014/main" id="{FD71EE7D-EC63-40D9-B22F-382CF2C69F64}"/>
              </a:ext>
            </a:extLst>
          </p:cNvPr>
          <p:cNvSpPr/>
          <p:nvPr/>
        </p:nvSpPr>
        <p:spPr>
          <a:xfrm>
            <a:off x="3142581" y="2403844"/>
            <a:ext cx="62424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Activité 5 – Casse-tête à l’église</a:t>
            </a:r>
          </a:p>
        </p:txBody>
      </p:sp>
      <p:sp>
        <p:nvSpPr>
          <p:cNvPr id="7" name="Rectangle 6">
            <a:hlinkClick r:id="rId7" action="ppaction://hlinksldjump"/>
            <a:extLst>
              <a:ext uri="{FF2B5EF4-FFF2-40B4-BE49-F238E27FC236}">
                <a16:creationId xmlns:a16="http://schemas.microsoft.com/office/drawing/2014/main" id="{88411785-046C-4251-AC7E-893535ACC80E}"/>
              </a:ext>
            </a:extLst>
          </p:cNvPr>
          <p:cNvSpPr/>
          <p:nvPr/>
        </p:nvSpPr>
        <p:spPr>
          <a:xfrm>
            <a:off x="2174787" y="2988619"/>
            <a:ext cx="81780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Activité 6 – Rafraîchissements en terrasse</a:t>
            </a:r>
          </a:p>
        </p:txBody>
      </p:sp>
      <p:sp>
        <p:nvSpPr>
          <p:cNvPr id="8" name="Rectangle 7">
            <a:hlinkClick r:id="rId8" action="ppaction://hlinksldjump"/>
            <a:extLst>
              <a:ext uri="{FF2B5EF4-FFF2-40B4-BE49-F238E27FC236}">
                <a16:creationId xmlns:a16="http://schemas.microsoft.com/office/drawing/2014/main" id="{54FA7A75-372A-43E9-8E7E-C7693F5AAA51}"/>
              </a:ext>
            </a:extLst>
          </p:cNvPr>
          <p:cNvSpPr/>
          <p:nvPr/>
        </p:nvSpPr>
        <p:spPr>
          <a:xfrm>
            <a:off x="2804735" y="3573394"/>
            <a:ext cx="69181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Activité 7 – La chasse aux sorcières</a:t>
            </a:r>
          </a:p>
        </p:txBody>
      </p:sp>
      <p:sp>
        <p:nvSpPr>
          <p:cNvPr id="9" name="Rectangle 8">
            <a:hlinkClick r:id="rId9" action="ppaction://hlinksldjump"/>
            <a:extLst>
              <a:ext uri="{FF2B5EF4-FFF2-40B4-BE49-F238E27FC236}">
                <a16:creationId xmlns:a16="http://schemas.microsoft.com/office/drawing/2014/main" id="{7B84CA2E-1068-43B2-9634-D50734F2ED3E}"/>
              </a:ext>
            </a:extLst>
          </p:cNvPr>
          <p:cNvSpPr/>
          <p:nvPr/>
        </p:nvSpPr>
        <p:spPr>
          <a:xfrm>
            <a:off x="2438161" y="4158169"/>
            <a:ext cx="76512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Activité 8 – Les rois du déménagement</a:t>
            </a:r>
          </a:p>
        </p:txBody>
      </p:sp>
      <p:sp>
        <p:nvSpPr>
          <p:cNvPr id="10" name="Rectangle 9">
            <a:hlinkClick r:id="rId10" action="ppaction://hlinksldjump"/>
            <a:extLst>
              <a:ext uri="{FF2B5EF4-FFF2-40B4-BE49-F238E27FC236}">
                <a16:creationId xmlns:a16="http://schemas.microsoft.com/office/drawing/2014/main" id="{60267FCA-C92E-460B-979A-443272BBD726}"/>
              </a:ext>
            </a:extLst>
          </p:cNvPr>
          <p:cNvSpPr/>
          <p:nvPr/>
        </p:nvSpPr>
        <p:spPr>
          <a:xfrm>
            <a:off x="3716264" y="4742944"/>
            <a:ext cx="50950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Activité 9 – Message codé</a:t>
            </a:r>
          </a:p>
        </p:txBody>
      </p:sp>
      <p:sp>
        <p:nvSpPr>
          <p:cNvPr id="11" name="Rectangle 10">
            <a:hlinkClick r:id="rId11" action="ppaction://hlinksldjump"/>
            <a:extLst>
              <a:ext uri="{FF2B5EF4-FFF2-40B4-BE49-F238E27FC236}">
                <a16:creationId xmlns:a16="http://schemas.microsoft.com/office/drawing/2014/main" id="{15924213-7AEB-4477-9D16-B0E03BA9D147}"/>
              </a:ext>
            </a:extLst>
          </p:cNvPr>
          <p:cNvSpPr/>
          <p:nvPr/>
        </p:nvSpPr>
        <p:spPr>
          <a:xfrm>
            <a:off x="2845320" y="5362419"/>
            <a:ext cx="68369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Activité 10 – Les maitres du temps</a:t>
            </a:r>
          </a:p>
        </p:txBody>
      </p:sp>
      <p:sp>
        <p:nvSpPr>
          <p:cNvPr id="12" name="Rectangle 11">
            <a:hlinkClick r:id="rId12" action="ppaction://hlinksldjump"/>
            <a:extLst>
              <a:ext uri="{FF2B5EF4-FFF2-40B4-BE49-F238E27FC236}">
                <a16:creationId xmlns:a16="http://schemas.microsoft.com/office/drawing/2014/main" id="{C8C630D8-51F4-4DA8-AD5F-D0CF662BBA33}"/>
              </a:ext>
            </a:extLst>
          </p:cNvPr>
          <p:cNvSpPr/>
          <p:nvPr/>
        </p:nvSpPr>
        <p:spPr>
          <a:xfrm>
            <a:off x="3681987" y="5981894"/>
            <a:ext cx="51635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Activité 11 – Hall of </a:t>
            </a:r>
            <a:r>
              <a:rPr lang="fr-FR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cones</a:t>
            </a:r>
            <a:endParaRPr lang="fr-FR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5750930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FC968-7B82-415D-8D91-DFB3B00D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8. LES ROIS DU DÉMÉNAGEMENT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0BD8B-4023-4E57-BB24-468F866ED4DB}"/>
              </a:ext>
            </a:extLst>
          </p:cNvPr>
          <p:cNvSpPr/>
          <p:nvPr/>
        </p:nvSpPr>
        <p:spPr>
          <a:xfrm>
            <a:off x="0" y="6339710"/>
            <a:ext cx="713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2/2</a:t>
            </a:r>
            <a:endParaRPr lang="fr-FR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74D6B7-EC4C-4D50-B775-38C9AFD318B1}"/>
              </a:ext>
            </a:extLst>
          </p:cNvPr>
          <p:cNvSpPr/>
          <p:nvPr/>
        </p:nvSpPr>
        <p:spPr>
          <a:xfrm>
            <a:off x="1347406" y="2596776"/>
            <a:ext cx="99868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latin typeface="Berlin Sans FB Demi" panose="020E0802020502020306" pitchFamily="34" charset="0"/>
              </a:rPr>
              <a:t>Plusieurs objets du tableau de Gertrude Marie de 1952 ont trouvé une nouvelle place dans </a:t>
            </a:r>
            <a:r>
              <a:rPr lang="fr-FR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quatre lieux distincts </a:t>
            </a:r>
            <a:r>
              <a:rPr lang="fr-FR" sz="3200" dirty="0">
                <a:latin typeface="Berlin Sans FB Demi" panose="020E0802020502020306" pitchFamily="34" charset="0"/>
              </a:rPr>
              <a:t>du </a:t>
            </a:r>
            <a:r>
              <a:rPr lang="fr-FR" sz="3200" u="sng" dirty="0" err="1">
                <a:latin typeface="Berlin Sans FB Demi" panose="020E0802020502020306" pitchFamily="34" charset="0"/>
              </a:rPr>
              <a:t>rez</a:t>
            </a:r>
            <a:r>
              <a:rPr lang="fr-FR" sz="3200" u="sng" dirty="0">
                <a:latin typeface="Berlin Sans FB Demi" panose="020E0802020502020306" pitchFamily="34" charset="0"/>
              </a:rPr>
              <a:t>-de chaussée</a:t>
            </a:r>
            <a:r>
              <a:rPr lang="fr-FR" sz="3200" dirty="0">
                <a:latin typeface="Berlin Sans FB Demi" panose="020E0802020502020306" pitchFamily="34" charset="0"/>
              </a:rPr>
              <a:t> du bâtiment A de notre école.</a:t>
            </a:r>
          </a:p>
          <a:p>
            <a:pPr algn="ctr"/>
            <a:endParaRPr lang="fr-FR" sz="3200" dirty="0">
              <a:latin typeface="Berlin Sans FB Demi" panose="020E0802020502020306" pitchFamily="34" charset="0"/>
            </a:endParaRPr>
          </a:p>
          <a:p>
            <a:pPr algn="ctr"/>
            <a:r>
              <a:rPr lang="fr-FR" sz="3200" dirty="0">
                <a:latin typeface="Berlin Sans FB Demi" panose="020E0802020502020306" pitchFamily="34" charset="0"/>
              </a:rPr>
              <a:t>Récoltez les 4 indices qu’ils cachent et trouvez-moi pour répondre à la question.</a:t>
            </a:r>
            <a:endParaRPr lang="fr-FR" sz="4000" b="1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" name="Picture 2" descr="Illustrations et Cliparts de DÃ©mÃ©nagement. 116 645 dessins ...">
            <a:extLst>
              <a:ext uri="{FF2B5EF4-FFF2-40B4-BE49-F238E27FC236}">
                <a16:creationId xmlns:a16="http://schemas.microsoft.com/office/drawing/2014/main" id="{6277B9E9-57D6-4CE8-A01D-A8925E24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939" y="177803"/>
            <a:ext cx="2173926" cy="2057843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hlinkClick r:id="rId3" action="ppaction://hlinksldjump"/>
            <a:extLst>
              <a:ext uri="{FF2B5EF4-FFF2-40B4-BE49-F238E27FC236}">
                <a16:creationId xmlns:a16="http://schemas.microsoft.com/office/drawing/2014/main" id="{D829C697-52CF-43F9-90C3-ACC8FA11E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30000" y="5873440"/>
            <a:ext cx="713064" cy="9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62411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FC968-7B82-415D-8D91-DFB3B00D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9. MESSAGE CODÉ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0BD8B-4023-4E57-BB24-468F866ED4DB}"/>
              </a:ext>
            </a:extLst>
          </p:cNvPr>
          <p:cNvSpPr/>
          <p:nvPr/>
        </p:nvSpPr>
        <p:spPr>
          <a:xfrm>
            <a:off x="0" y="6339710"/>
            <a:ext cx="713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1/1</a:t>
            </a:r>
            <a:endParaRPr lang="fr-FR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74D6B7-EC4C-4D50-B775-38C9AFD318B1}"/>
              </a:ext>
            </a:extLst>
          </p:cNvPr>
          <p:cNvSpPr/>
          <p:nvPr/>
        </p:nvSpPr>
        <p:spPr>
          <a:xfrm>
            <a:off x="1347406" y="2739389"/>
            <a:ext cx="99868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latin typeface="Berlin Sans FB Demi" panose="020E0802020502020306" pitchFamily="34" charset="0"/>
              </a:rPr>
              <a:t>Observez, tendez l’oreille et décodez-moi !</a:t>
            </a:r>
          </a:p>
          <a:p>
            <a:pPr algn="ctr"/>
            <a:endParaRPr lang="fr-FR" sz="3200" dirty="0">
              <a:latin typeface="Berlin Sans FB Demi" panose="020E0802020502020306" pitchFamily="34" charset="0"/>
            </a:endParaRPr>
          </a:p>
          <a:p>
            <a:pPr algn="ctr"/>
            <a:r>
              <a:rPr lang="fr-FR" sz="3200" dirty="0">
                <a:latin typeface="Berlin Sans FB Demi" panose="020E0802020502020306" pitchFamily="34" charset="0"/>
              </a:rPr>
              <a:t>Pour valider cette épreuve, vous devez avoir décodé </a:t>
            </a:r>
            <a:r>
              <a:rPr lang="fr-FR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l’ensemble du message</a:t>
            </a:r>
            <a:r>
              <a:rPr lang="fr-FR" sz="3200" dirty="0">
                <a:latin typeface="Berlin Sans FB Demi" panose="020E0802020502020306" pitchFamily="34" charset="0"/>
              </a:rPr>
              <a:t>.</a:t>
            </a:r>
          </a:p>
        </p:txBody>
      </p:sp>
      <p:pic>
        <p:nvPicPr>
          <p:cNvPr id="23554" name="Picture 2" descr="Interrogation Clip Art at Clker.com - vector clip art ...">
            <a:extLst>
              <a:ext uri="{FF2B5EF4-FFF2-40B4-BE49-F238E27FC236}">
                <a16:creationId xmlns:a16="http://schemas.microsoft.com/office/drawing/2014/main" id="{D5C3BC64-4FBD-4B8F-BE02-54E178A16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629" y="137106"/>
            <a:ext cx="2465320" cy="16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hlinkClick r:id="rId3" action="ppaction://hlinksldjump"/>
            <a:extLst>
              <a:ext uri="{FF2B5EF4-FFF2-40B4-BE49-F238E27FC236}">
                <a16:creationId xmlns:a16="http://schemas.microsoft.com/office/drawing/2014/main" id="{E5821FC8-A8EB-4D7E-BBFA-0679FC540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30000" y="5873440"/>
            <a:ext cx="713064" cy="9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87379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FC968-7B82-415D-8D91-DFB3B00D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10. LES MAITRES DU TEMPS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0BD8B-4023-4E57-BB24-468F866ED4DB}"/>
              </a:ext>
            </a:extLst>
          </p:cNvPr>
          <p:cNvSpPr/>
          <p:nvPr/>
        </p:nvSpPr>
        <p:spPr>
          <a:xfrm>
            <a:off x="0" y="6339710"/>
            <a:ext cx="713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1/1</a:t>
            </a:r>
            <a:endParaRPr lang="fr-FR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74D6B7-EC4C-4D50-B775-38C9AFD318B1}"/>
              </a:ext>
            </a:extLst>
          </p:cNvPr>
          <p:cNvSpPr/>
          <p:nvPr/>
        </p:nvSpPr>
        <p:spPr>
          <a:xfrm>
            <a:off x="1347406" y="2890391"/>
            <a:ext cx="99868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latin typeface="Berlin Sans FB Demi" panose="020E0802020502020306" pitchFamily="34" charset="0"/>
              </a:rPr>
              <a:t>Saurez-vous être plus forts que les maitres du temps ?</a:t>
            </a:r>
          </a:p>
          <a:p>
            <a:pPr algn="ctr"/>
            <a:r>
              <a:rPr lang="fr-FR" sz="3200" dirty="0">
                <a:latin typeface="Berlin Sans FB Demi" panose="020E0802020502020306" pitchFamily="34" charset="0"/>
              </a:rPr>
              <a:t>Ecoutez-bien leurs consignes !</a:t>
            </a:r>
          </a:p>
        </p:txBody>
      </p:sp>
      <p:pic>
        <p:nvPicPr>
          <p:cNvPr id="27650" name="Picture 2" descr="Clipart fort boyard collection">
            <a:extLst>
              <a:ext uri="{FF2B5EF4-FFF2-40B4-BE49-F238E27FC236}">
                <a16:creationId xmlns:a16="http://schemas.microsoft.com/office/drawing/2014/main" id="{81A4D11C-A94E-481E-A58F-59F84553E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088" y="197216"/>
            <a:ext cx="3347671" cy="186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hlinkClick r:id="rId3" action="ppaction://hlinksldjump"/>
            <a:extLst>
              <a:ext uri="{FF2B5EF4-FFF2-40B4-BE49-F238E27FC236}">
                <a16:creationId xmlns:a16="http://schemas.microsoft.com/office/drawing/2014/main" id="{52DC9486-6311-41B1-A65D-BF2D38B81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30000" y="5873440"/>
            <a:ext cx="713064" cy="9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05542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FC968-7B82-415D-8D91-DFB3B00D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11. HALL OF CONES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0BD8B-4023-4E57-BB24-468F866ED4DB}"/>
              </a:ext>
            </a:extLst>
          </p:cNvPr>
          <p:cNvSpPr/>
          <p:nvPr/>
        </p:nvSpPr>
        <p:spPr>
          <a:xfrm>
            <a:off x="0" y="6339710"/>
            <a:ext cx="713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1/2</a:t>
            </a:r>
            <a:endParaRPr lang="fr-FR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74D6B7-EC4C-4D50-B775-38C9AFD318B1}"/>
              </a:ext>
            </a:extLst>
          </p:cNvPr>
          <p:cNvSpPr/>
          <p:nvPr/>
        </p:nvSpPr>
        <p:spPr>
          <a:xfrm>
            <a:off x="1347406" y="2756167"/>
            <a:ext cx="99868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3200" dirty="0">
                <a:latin typeface="Berlin Sans FB Demi" pitchFamily="34" charset="0"/>
              </a:rPr>
              <a:t>Pour réussir cette étape , vous devrez </a:t>
            </a:r>
            <a:r>
              <a:rPr lang="fr-BE" sz="3200" dirty="0">
                <a:solidFill>
                  <a:srgbClr val="FF0000"/>
                </a:solidFill>
                <a:latin typeface="Berlin Sans FB Demi" pitchFamily="34" charset="0"/>
              </a:rPr>
              <a:t>déverrouiller le cadenas</a:t>
            </a:r>
            <a:r>
              <a:rPr lang="fr-BE" sz="3200" dirty="0">
                <a:latin typeface="Berlin Sans FB Demi" pitchFamily="34" charset="0"/>
              </a:rPr>
              <a:t> se trouvant près de la porte de secours dans le fond du hall. </a:t>
            </a:r>
            <a:endParaRPr lang="fr-FR" sz="3200" dirty="0"/>
          </a:p>
        </p:txBody>
      </p:sp>
      <p:pic>
        <p:nvPicPr>
          <p:cNvPr id="1026" name="Picture 2" descr="Football Traffic Cones | Soccer Field Markers | Pitch Side ...">
            <a:extLst>
              <a:ext uri="{FF2B5EF4-FFF2-40B4-BE49-F238E27FC236}">
                <a16:creationId xmlns:a16="http://schemas.microsoft.com/office/drawing/2014/main" id="{E1BB8E5A-D2E9-471E-9B4D-B2B3BE947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915" y="-79893"/>
            <a:ext cx="2836060" cy="283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hlinkClick r:id="rId3" action="ppaction://hlinksldjump"/>
            <a:extLst>
              <a:ext uri="{FF2B5EF4-FFF2-40B4-BE49-F238E27FC236}">
                <a16:creationId xmlns:a16="http://schemas.microsoft.com/office/drawing/2014/main" id="{336DC2E3-EDE6-4195-8FF3-D9258B6F6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30000" y="5873440"/>
            <a:ext cx="713064" cy="9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22032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FC968-7B82-415D-8D91-DFB3B00D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11. HALL OF CONES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0BD8B-4023-4E57-BB24-468F866ED4DB}"/>
              </a:ext>
            </a:extLst>
          </p:cNvPr>
          <p:cNvSpPr/>
          <p:nvPr/>
        </p:nvSpPr>
        <p:spPr>
          <a:xfrm>
            <a:off x="0" y="6339710"/>
            <a:ext cx="713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2/2</a:t>
            </a:r>
            <a:endParaRPr lang="fr-FR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74D6B7-EC4C-4D50-B775-38C9AFD318B1}"/>
              </a:ext>
            </a:extLst>
          </p:cNvPr>
          <p:cNvSpPr/>
          <p:nvPr/>
        </p:nvSpPr>
        <p:spPr>
          <a:xfrm>
            <a:off x="1347406" y="2756167"/>
            <a:ext cx="99868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3200" dirty="0">
                <a:latin typeface="Berlin Sans FB Demi" pitchFamily="34" charset="0"/>
              </a:rPr>
              <a:t>Le cadenas est une combinaison à 4 chiffres. </a:t>
            </a:r>
          </a:p>
          <a:p>
            <a:pPr algn="ctr"/>
            <a:r>
              <a:rPr lang="fr-BE" sz="3200" dirty="0">
                <a:latin typeface="Berlin Sans FB Demi" pitchFamily="34" charset="0"/>
              </a:rPr>
              <a:t>Les cônes disposés devant vous vont vous permettre de trouver ce code.</a:t>
            </a:r>
            <a:endParaRPr lang="fr-FR" sz="3200" dirty="0"/>
          </a:p>
        </p:txBody>
      </p:sp>
      <p:pic>
        <p:nvPicPr>
          <p:cNvPr id="5" name="Picture 2" descr="Football Traffic Cones | Soccer Field Markers | Pitch Side ...">
            <a:extLst>
              <a:ext uri="{FF2B5EF4-FFF2-40B4-BE49-F238E27FC236}">
                <a16:creationId xmlns:a16="http://schemas.microsoft.com/office/drawing/2014/main" id="{C18D6D00-1AFF-4B38-954F-D6D78FA73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915" y="-79893"/>
            <a:ext cx="2836060" cy="283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hlinkClick r:id="rId3" action="ppaction://hlinksldjump"/>
            <a:extLst>
              <a:ext uri="{FF2B5EF4-FFF2-40B4-BE49-F238E27FC236}">
                <a16:creationId xmlns:a16="http://schemas.microsoft.com/office/drawing/2014/main" id="{CF30C123-C673-48CF-B778-C3FD1927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30000" y="5873440"/>
            <a:ext cx="713064" cy="9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7640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FC968-7B82-415D-8D91-DFB3B00D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11. HALL OF CONES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0BD8B-4023-4E57-BB24-468F866ED4DB}"/>
              </a:ext>
            </a:extLst>
          </p:cNvPr>
          <p:cNvSpPr/>
          <p:nvPr/>
        </p:nvSpPr>
        <p:spPr>
          <a:xfrm>
            <a:off x="0" y="6339710"/>
            <a:ext cx="713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IND</a:t>
            </a:r>
            <a:endParaRPr lang="fr-FR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74D6B7-EC4C-4D50-B775-38C9AFD318B1}"/>
              </a:ext>
            </a:extLst>
          </p:cNvPr>
          <p:cNvSpPr/>
          <p:nvPr/>
        </p:nvSpPr>
        <p:spPr>
          <a:xfrm>
            <a:off x="1347406" y="2756167"/>
            <a:ext cx="99868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3200" u="sng" dirty="0">
                <a:latin typeface="Berlin Sans FB Demi" pitchFamily="34" charset="0"/>
              </a:rPr>
              <a:t>1</a:t>
            </a:r>
            <a:r>
              <a:rPr lang="fr-BE" sz="3200" u="sng" baseline="30000" dirty="0">
                <a:latin typeface="Berlin Sans FB Demi" pitchFamily="34" charset="0"/>
              </a:rPr>
              <a:t>er</a:t>
            </a:r>
            <a:r>
              <a:rPr lang="fr-BE" sz="3200" u="sng" dirty="0">
                <a:latin typeface="Berlin Sans FB Demi" pitchFamily="34" charset="0"/>
              </a:rPr>
              <a:t> indice : </a:t>
            </a:r>
            <a:br>
              <a:rPr lang="fr-BE" sz="3200" dirty="0">
                <a:latin typeface="Berlin Sans FB Demi" pitchFamily="34" charset="0"/>
              </a:rPr>
            </a:br>
            <a:r>
              <a:rPr lang="fr-BE" sz="3200" dirty="0">
                <a:latin typeface="Berlin Sans FB Demi" pitchFamily="34" charset="0"/>
              </a:rPr>
              <a:t>Si j’étais grand, je serais « 1 » et le premier !!</a:t>
            </a:r>
            <a:endParaRPr lang="fr-FR" sz="3200" dirty="0"/>
          </a:p>
        </p:txBody>
      </p:sp>
      <p:pic>
        <p:nvPicPr>
          <p:cNvPr id="5" name="Picture 2" descr="Football Traffic Cones | Soccer Field Markers | Pitch Side ...">
            <a:extLst>
              <a:ext uri="{FF2B5EF4-FFF2-40B4-BE49-F238E27FC236}">
                <a16:creationId xmlns:a16="http://schemas.microsoft.com/office/drawing/2014/main" id="{C6E54535-3042-49DA-86A6-41BFC5C6B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915" y="-79893"/>
            <a:ext cx="2836060" cy="283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hlinkClick r:id="rId3" action="ppaction://hlinksldjump"/>
            <a:extLst>
              <a:ext uri="{FF2B5EF4-FFF2-40B4-BE49-F238E27FC236}">
                <a16:creationId xmlns:a16="http://schemas.microsoft.com/office/drawing/2014/main" id="{7FCFF030-7F7D-4EA7-B5BC-4694ED12F4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30000" y="5873440"/>
            <a:ext cx="713064" cy="9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99146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FC968-7B82-415D-8D91-DFB3B00D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11. HALL OF CONES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0BD8B-4023-4E57-BB24-468F866ED4DB}"/>
              </a:ext>
            </a:extLst>
          </p:cNvPr>
          <p:cNvSpPr/>
          <p:nvPr/>
        </p:nvSpPr>
        <p:spPr>
          <a:xfrm>
            <a:off x="0" y="6339710"/>
            <a:ext cx="713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IND</a:t>
            </a:r>
            <a:endParaRPr lang="fr-FR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74D6B7-EC4C-4D50-B775-38C9AFD318B1}"/>
              </a:ext>
            </a:extLst>
          </p:cNvPr>
          <p:cNvSpPr/>
          <p:nvPr/>
        </p:nvSpPr>
        <p:spPr>
          <a:xfrm>
            <a:off x="1347406" y="4694024"/>
            <a:ext cx="99868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3200" u="sng" dirty="0">
                <a:latin typeface="Berlin Sans FB Demi" pitchFamily="34" charset="0"/>
              </a:rPr>
              <a:t>2</a:t>
            </a:r>
            <a:r>
              <a:rPr lang="fr-BE" sz="3200" u="sng" baseline="30000" dirty="0">
                <a:latin typeface="Berlin Sans FB Demi" pitchFamily="34" charset="0"/>
              </a:rPr>
              <a:t>eme</a:t>
            </a:r>
            <a:r>
              <a:rPr lang="fr-BE" sz="3200" u="sng" dirty="0">
                <a:latin typeface="Berlin Sans FB Demi" pitchFamily="34" charset="0"/>
              </a:rPr>
              <a:t> indice : </a:t>
            </a:r>
            <a:br>
              <a:rPr lang="fr-BE" sz="3200" dirty="0">
                <a:latin typeface="Berlin Sans FB Demi" pitchFamily="34" charset="0"/>
              </a:rPr>
            </a:br>
            <a:r>
              <a:rPr lang="fr-BE" sz="3200" dirty="0">
                <a:latin typeface="Berlin Sans FB Demi" pitchFamily="34" charset="0"/>
              </a:rPr>
              <a:t>Les français nous la font toujours à l’envers !! </a:t>
            </a:r>
            <a:endParaRPr lang="fr-FR" sz="3200" dirty="0"/>
          </a:p>
        </p:txBody>
      </p:sp>
      <p:pic>
        <p:nvPicPr>
          <p:cNvPr id="5" name="Picture 2" descr="Résultat de recherche d'images pour &quot;dessin foot france faucheuse&quot;">
            <a:extLst>
              <a:ext uri="{FF2B5EF4-FFF2-40B4-BE49-F238E27FC236}">
                <a16:creationId xmlns:a16="http://schemas.microsoft.com/office/drawing/2014/main" id="{90EA7958-B778-456C-8926-BB33907FF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 l="53239" t="48987"/>
          <a:stretch>
            <a:fillRect/>
          </a:stretch>
        </p:blipFill>
        <p:spPr bwMode="auto">
          <a:xfrm>
            <a:off x="4671018" y="1469399"/>
            <a:ext cx="3269331" cy="3062429"/>
          </a:xfrm>
          <a:prstGeom prst="rect">
            <a:avLst/>
          </a:prstGeom>
          <a:noFill/>
        </p:spPr>
      </p:pic>
      <p:pic>
        <p:nvPicPr>
          <p:cNvPr id="6" name="Picture 2" descr="Football Traffic Cones | Soccer Field Markers | Pitch Side ...">
            <a:extLst>
              <a:ext uri="{FF2B5EF4-FFF2-40B4-BE49-F238E27FC236}">
                <a16:creationId xmlns:a16="http://schemas.microsoft.com/office/drawing/2014/main" id="{3A6539DB-E168-414C-B669-2DF376BC6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915" y="-79893"/>
            <a:ext cx="2836060" cy="283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hlinkClick r:id="rId4" action="ppaction://hlinksldjump"/>
            <a:extLst>
              <a:ext uri="{FF2B5EF4-FFF2-40B4-BE49-F238E27FC236}">
                <a16:creationId xmlns:a16="http://schemas.microsoft.com/office/drawing/2014/main" id="{EAF3F9B7-41AF-4850-8B3C-44248A0A63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430000" y="5873440"/>
            <a:ext cx="713064" cy="9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2418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FC968-7B82-415D-8D91-DFB3B00D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1. GRENIER COSTUMÉ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3EB31B-A8F1-42C8-85BD-57798A9CD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35244"/>
            <a:ext cx="10178322" cy="36785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4000" dirty="0">
                <a:solidFill>
                  <a:schemeClr val="tx1"/>
                </a:solidFill>
                <a:latin typeface="Berlin Sans FB Demi" panose="020E0802020502020306" pitchFamily="34" charset="0"/>
              </a:rPr>
              <a:t>Pour valider cette activité, vous devrez habiller un membre du groupe avec </a:t>
            </a:r>
            <a:r>
              <a:rPr lang="fr-FR" sz="40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1 vêtement </a:t>
            </a:r>
            <a:r>
              <a:rPr lang="fr-FR" sz="4000" dirty="0">
                <a:solidFill>
                  <a:schemeClr val="tx1"/>
                </a:solidFill>
                <a:latin typeface="Berlin Sans FB Demi" panose="020E0802020502020306" pitchFamily="34" charset="0"/>
              </a:rPr>
              <a:t>et</a:t>
            </a:r>
            <a:r>
              <a:rPr lang="fr-FR" sz="4000" dirty="0">
                <a:latin typeface="Berlin Sans FB Demi" panose="020E0802020502020306" pitchFamily="34" charset="0"/>
              </a:rPr>
              <a:t> </a:t>
            </a:r>
            <a:r>
              <a:rPr lang="fr-FR" sz="40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1 accessoire </a:t>
            </a:r>
            <a:r>
              <a:rPr lang="fr-FR" sz="4000" u="sng" dirty="0">
                <a:solidFill>
                  <a:schemeClr val="tx1"/>
                </a:solidFill>
                <a:latin typeface="Berlin Sans FB Demi" panose="020E0802020502020306" pitchFamily="34" charset="0"/>
              </a:rPr>
              <a:t>bien précis</a:t>
            </a:r>
            <a:r>
              <a:rPr lang="fr-FR" sz="4000" dirty="0">
                <a:solidFill>
                  <a:schemeClr val="tx1"/>
                </a:solidFill>
                <a:latin typeface="Berlin Sans FB Demi" panose="020E0802020502020306" pitchFamily="34" charset="0"/>
              </a:rPr>
              <a:t>, que vous allez devoir trouver dans ce grenier.</a:t>
            </a:r>
            <a:endParaRPr lang="fr-BE" sz="40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228405-0DCA-413B-A45E-73EBA9BB4E2E}"/>
              </a:ext>
            </a:extLst>
          </p:cNvPr>
          <p:cNvSpPr/>
          <p:nvPr/>
        </p:nvSpPr>
        <p:spPr>
          <a:xfrm>
            <a:off x="0" y="6339710"/>
            <a:ext cx="713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1/3</a:t>
            </a:r>
          </a:p>
        </p:txBody>
      </p:sp>
      <p:pic>
        <p:nvPicPr>
          <p:cNvPr id="1026" name="Picture 2" descr="Ressources Ãducatives Libres - data.abuledu.org | Les ...">
            <a:extLst>
              <a:ext uri="{FF2B5EF4-FFF2-40B4-BE49-F238E27FC236}">
                <a16:creationId xmlns:a16="http://schemas.microsoft.com/office/drawing/2014/main" id="{25AF80A5-DF9C-4FEC-989D-75AADE1C7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815" y="179871"/>
            <a:ext cx="1507858" cy="143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hlinkClick r:id="rId3" action="ppaction://hlinksldjump"/>
            <a:extLst>
              <a:ext uri="{FF2B5EF4-FFF2-40B4-BE49-F238E27FC236}">
                <a16:creationId xmlns:a16="http://schemas.microsoft.com/office/drawing/2014/main" id="{78438C4B-28A1-4E56-AAC9-C7222680F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30000" y="5873440"/>
            <a:ext cx="713064" cy="93253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A216269-2BDB-4432-9F03-C92F55CE7D6A}"/>
              </a:ext>
            </a:extLst>
          </p:cNvPr>
          <p:cNvSpPr txBox="1"/>
          <p:nvPr/>
        </p:nvSpPr>
        <p:spPr>
          <a:xfrm>
            <a:off x="11430000" y="7225324"/>
            <a:ext cx="713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>
                <a:hlinkClick r:id="rId5" tooltip="http://commons.wikimedia.org/wiki/File:Arrow_up_green.svg"/>
              </a:rPr>
              <a:t>Cette photo</a:t>
            </a:r>
            <a:r>
              <a:rPr lang="fr-BE" sz="900"/>
              <a:t> par Auteur inconnu est soumise à la licence </a:t>
            </a:r>
            <a:r>
              <a:rPr lang="fr-BE" sz="900">
                <a:hlinkClick r:id="rId6" tooltip="https://creativecommons.org/licenses/by-sa/3.0/"/>
              </a:rPr>
              <a:t>CC BY-SA</a:t>
            </a:r>
            <a:endParaRPr lang="fr-BE" sz="900"/>
          </a:p>
        </p:txBody>
      </p:sp>
    </p:spTree>
    <p:extLst>
      <p:ext uri="{BB962C8B-B14F-4D97-AF65-F5344CB8AC3E}">
        <p14:creationId xmlns:p14="http://schemas.microsoft.com/office/powerpoint/2010/main" val="138759352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FC968-7B82-415D-8D91-DFB3B00D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1. GRENIER COSTUMÉ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3EB31B-A8F1-42C8-85BD-57798A9CD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232" y="1874517"/>
            <a:ext cx="10685856" cy="4077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chemeClr val="tx1"/>
                </a:solidFill>
                <a:latin typeface="Berlin Sans FB Demi" panose="020E0802020502020306" pitchFamily="34" charset="0"/>
              </a:rPr>
              <a:t>Regardez attentivement autour de vous et résolvez</a:t>
            </a:r>
            <a:r>
              <a:rPr lang="fr-FR" sz="3200" dirty="0">
                <a:latin typeface="Berlin Sans FB Demi" panose="020E0802020502020306" pitchFamily="34" charset="0"/>
              </a:rPr>
              <a:t> </a:t>
            </a:r>
            <a:r>
              <a:rPr lang="fr-FR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2 énigmes</a:t>
            </a:r>
            <a:r>
              <a:rPr lang="fr-FR" sz="3200" dirty="0">
                <a:latin typeface="Berlin Sans FB Demi" panose="020E0802020502020306" pitchFamily="34" charset="0"/>
              </a:rPr>
              <a:t>. </a:t>
            </a:r>
            <a:r>
              <a:rPr lang="fr-FR" sz="3200" dirty="0">
                <a:solidFill>
                  <a:schemeClr val="tx1"/>
                </a:solidFill>
                <a:latin typeface="Berlin Sans FB Demi" panose="020E0802020502020306" pitchFamily="34" charset="0"/>
              </a:rPr>
              <a:t>Chaque énigme vous amènera à une partie du déguisement.</a:t>
            </a:r>
            <a:br>
              <a:rPr lang="fr-FR" sz="3200" dirty="0">
                <a:solidFill>
                  <a:schemeClr val="tx1"/>
                </a:solidFill>
                <a:latin typeface="Berlin Sans FB Demi" panose="020E0802020502020306" pitchFamily="34" charset="0"/>
              </a:rPr>
            </a:br>
            <a:endParaRPr lang="fr-FR" sz="32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  <a:p>
            <a:pPr marL="0" indent="0">
              <a:buNone/>
            </a:pPr>
            <a:r>
              <a:rPr lang="fr-FR" sz="3200" dirty="0">
                <a:solidFill>
                  <a:schemeClr val="tx1"/>
                </a:solidFill>
                <a:latin typeface="Berlin Sans FB Demi" panose="020E0802020502020306" pitchFamily="34" charset="0"/>
              </a:rPr>
              <a:t>Vous pouvez bien sûr ouvrir les armoires et coffres, </a:t>
            </a:r>
            <a:r>
              <a:rPr lang="fr-FR" sz="3200" b="1" u="sng" dirty="0">
                <a:solidFill>
                  <a:srgbClr val="FF0000"/>
                </a:solidFill>
                <a:latin typeface="Berlin Sans FB Demi" panose="020E0802020502020306" pitchFamily="34" charset="0"/>
              </a:rPr>
              <a:t>mais inutile de les vider</a:t>
            </a:r>
            <a:r>
              <a:rPr lang="fr-FR" sz="3200" dirty="0">
                <a:latin typeface="Berlin Sans FB Demi" panose="020E0802020502020306" pitchFamily="34" charset="0"/>
              </a:rPr>
              <a:t>. </a:t>
            </a:r>
            <a:r>
              <a:rPr lang="fr-FR" sz="3200" dirty="0">
                <a:solidFill>
                  <a:schemeClr val="tx1"/>
                </a:solidFill>
                <a:latin typeface="Berlin Sans FB Demi" panose="020E0802020502020306" pitchFamily="34" charset="0"/>
              </a:rPr>
              <a:t>Il vous suffit d’être observateur et perspicace.</a:t>
            </a:r>
            <a:endParaRPr lang="fr-BE" sz="32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B8E7F7-04A7-4A30-AF23-C9D6718DBEA8}"/>
              </a:ext>
            </a:extLst>
          </p:cNvPr>
          <p:cNvSpPr/>
          <p:nvPr/>
        </p:nvSpPr>
        <p:spPr>
          <a:xfrm>
            <a:off x="0" y="6339710"/>
            <a:ext cx="713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2</a:t>
            </a:r>
            <a:r>
              <a:rPr lang="fr-FR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/3</a:t>
            </a:r>
          </a:p>
        </p:txBody>
      </p:sp>
      <p:pic>
        <p:nvPicPr>
          <p:cNvPr id="5" name="Picture 2" descr="Ressources Ãducatives Libres - data.abuledu.org | Les ...">
            <a:extLst>
              <a:ext uri="{FF2B5EF4-FFF2-40B4-BE49-F238E27FC236}">
                <a16:creationId xmlns:a16="http://schemas.microsoft.com/office/drawing/2014/main" id="{CD5D6344-6A7C-40FB-A2F2-FAC6F5167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271" y="179871"/>
            <a:ext cx="1167401" cy="11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hlinkClick r:id="rId3" action="ppaction://hlinksldjump"/>
            <a:extLst>
              <a:ext uri="{FF2B5EF4-FFF2-40B4-BE49-F238E27FC236}">
                <a16:creationId xmlns:a16="http://schemas.microsoft.com/office/drawing/2014/main" id="{65CE10A7-E098-4F74-AEB8-C029FF6EC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30000" y="5873440"/>
            <a:ext cx="713064" cy="9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1018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FC968-7B82-415D-8D91-DFB3B00D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1. GRENIER COSTUMÉ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3EB31B-A8F1-42C8-85BD-57798A9CD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566" y="2147582"/>
            <a:ext cx="10685856" cy="40770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3200" b="1" i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Veuillez ne pas déplacer les indices trouvés !</a:t>
            </a:r>
          </a:p>
          <a:p>
            <a:pPr marL="0" indent="0" algn="ctr">
              <a:buNone/>
            </a:pPr>
            <a:endParaRPr lang="fr-FR" sz="3200" b="1" i="1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  <a:p>
            <a:pPr marL="0" indent="0" algn="ctr">
              <a:buNone/>
            </a:pPr>
            <a:r>
              <a:rPr lang="fr-FR" sz="3200" dirty="0">
                <a:solidFill>
                  <a:schemeClr val="tx1"/>
                </a:solidFill>
                <a:highlight>
                  <a:srgbClr val="FFFF00"/>
                </a:highlight>
                <a:latin typeface="Berlin Sans FB Demi" panose="020E0802020502020306" pitchFamily="34" charset="0"/>
              </a:rPr>
              <a:t>Attention ! Les chiffres blancs collés à l’extérieur des armoires ne font pas partie des indices.</a:t>
            </a:r>
            <a:endParaRPr lang="fr-BE" sz="3200" dirty="0">
              <a:solidFill>
                <a:schemeClr val="tx1"/>
              </a:solidFill>
              <a:highlight>
                <a:srgbClr val="FFFF00"/>
              </a:highlight>
              <a:latin typeface="Berlin Sans FB Demi" panose="020E0802020502020306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0BD8B-4023-4E57-BB24-468F866ED4DB}"/>
              </a:ext>
            </a:extLst>
          </p:cNvPr>
          <p:cNvSpPr/>
          <p:nvPr/>
        </p:nvSpPr>
        <p:spPr>
          <a:xfrm>
            <a:off x="0" y="6339710"/>
            <a:ext cx="713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3</a:t>
            </a:r>
            <a:r>
              <a:rPr lang="fr-FR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/3</a:t>
            </a:r>
          </a:p>
        </p:txBody>
      </p:sp>
      <p:pic>
        <p:nvPicPr>
          <p:cNvPr id="5" name="Picture 2" descr="Ressources Ãducatives Libres - data.abuledu.org | Les ...">
            <a:extLst>
              <a:ext uri="{FF2B5EF4-FFF2-40B4-BE49-F238E27FC236}">
                <a16:creationId xmlns:a16="http://schemas.microsoft.com/office/drawing/2014/main" id="{7871E3A4-0583-44F6-AF61-A0177CBBD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271" y="179871"/>
            <a:ext cx="1167401" cy="11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hlinkClick r:id="rId3" action="ppaction://hlinksldjump"/>
            <a:extLst>
              <a:ext uri="{FF2B5EF4-FFF2-40B4-BE49-F238E27FC236}">
                <a16:creationId xmlns:a16="http://schemas.microsoft.com/office/drawing/2014/main" id="{FADDAAF5-60FF-403B-8A37-EE4A24487C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30000" y="5873440"/>
            <a:ext cx="713064" cy="9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7606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FC968-7B82-415D-8D91-DFB3B00D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1. GRENIER COSTUMÉ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3EB31B-A8F1-42C8-85BD-57798A9CD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77031"/>
            <a:ext cx="10685856" cy="40770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32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Indice supplémentaire après 5 minutes : </a:t>
            </a:r>
          </a:p>
          <a:p>
            <a:pPr marL="0" indent="0" algn="ctr">
              <a:buNone/>
            </a:pPr>
            <a:endParaRPr lang="fr-FR" sz="4500" b="1" i="1" dirty="0">
              <a:solidFill>
                <a:schemeClr val="tx1"/>
              </a:solidFill>
              <a:latin typeface="Berlin Sans FB Demi" panose="020E0802020502020306" pitchFamily="34" charset="0"/>
            </a:endParaRPr>
          </a:p>
          <a:p>
            <a:pPr marL="0" indent="0" algn="ctr">
              <a:buNone/>
            </a:pPr>
            <a:r>
              <a:rPr lang="fr-FR" sz="4500" b="1" i="1" dirty="0">
                <a:solidFill>
                  <a:schemeClr val="tx1"/>
                </a:solidFill>
                <a:latin typeface="Berlin Sans FB Demi" panose="020E0802020502020306" pitchFamily="34" charset="0"/>
              </a:rPr>
              <a:t>« Levez les yeux et ne cherchez Patro ! »</a:t>
            </a:r>
            <a:endParaRPr lang="fr-BE" sz="4500" dirty="0">
              <a:solidFill>
                <a:schemeClr val="tx1"/>
              </a:solidFill>
              <a:highlight>
                <a:srgbClr val="FFFF00"/>
              </a:highlight>
              <a:latin typeface="Berlin Sans FB Demi" panose="020E0802020502020306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0BD8B-4023-4E57-BB24-468F866ED4DB}"/>
              </a:ext>
            </a:extLst>
          </p:cNvPr>
          <p:cNvSpPr/>
          <p:nvPr/>
        </p:nvSpPr>
        <p:spPr>
          <a:xfrm>
            <a:off x="0" y="6339710"/>
            <a:ext cx="713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IND</a:t>
            </a:r>
            <a:endParaRPr lang="fr-FR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2" descr="Ressources Ãducatives Libres - data.abuledu.org | Les ...">
            <a:extLst>
              <a:ext uri="{FF2B5EF4-FFF2-40B4-BE49-F238E27FC236}">
                <a16:creationId xmlns:a16="http://schemas.microsoft.com/office/drawing/2014/main" id="{F01B8B79-85C3-48C4-894D-29693AC1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271" y="179871"/>
            <a:ext cx="1167401" cy="11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hlinkClick r:id="rId3" action="ppaction://hlinksldjump"/>
            <a:extLst>
              <a:ext uri="{FF2B5EF4-FFF2-40B4-BE49-F238E27FC236}">
                <a16:creationId xmlns:a16="http://schemas.microsoft.com/office/drawing/2014/main" id="{17946333-7E27-4468-B4C1-E9E074211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30000" y="5873440"/>
            <a:ext cx="713064" cy="9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5523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FC968-7B82-415D-8D91-DFB3B00D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2. TOUT LE MONDE AU LIT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3EB31B-A8F1-42C8-85BD-57798A9CD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979802"/>
            <a:ext cx="10685856" cy="4077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chemeClr val="tx1"/>
                </a:solidFill>
                <a:latin typeface="Berlin Sans FB Demi" panose="020E0802020502020306" pitchFamily="34" charset="0"/>
              </a:rPr>
              <a:t>Saurez-vous trouver le dernier maillon ?</a:t>
            </a:r>
          </a:p>
          <a:p>
            <a:pPr marL="0" indent="0">
              <a:buNone/>
            </a:pPr>
            <a:endParaRPr lang="fr-FR" sz="32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  <a:p>
            <a:pPr marL="0" indent="0">
              <a:buNone/>
            </a:pPr>
            <a:r>
              <a:rPr lang="fr-FR" sz="3200" dirty="0">
                <a:solidFill>
                  <a:schemeClr val="tx1"/>
                </a:solidFill>
                <a:latin typeface="Berlin Sans FB Demi" panose="020E0802020502020306" pitchFamily="34" charset="0"/>
              </a:rPr>
              <a:t>Nous sommes</a:t>
            </a:r>
            <a:r>
              <a:rPr lang="fr-FR" sz="3200" dirty="0">
                <a:latin typeface="Berlin Sans FB Demi" panose="020E0802020502020306" pitchFamily="34" charset="0"/>
              </a:rPr>
              <a:t> </a:t>
            </a:r>
            <a:r>
              <a:rPr lang="fr-FR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23</a:t>
            </a:r>
            <a:r>
              <a:rPr lang="fr-FR" sz="3200" dirty="0">
                <a:solidFill>
                  <a:schemeClr val="tx1"/>
                </a:solidFill>
                <a:latin typeface="Berlin Sans FB Demi" panose="020E0802020502020306" pitchFamily="34" charset="0"/>
              </a:rPr>
              <a:t>, et je suis le premier.</a:t>
            </a:r>
          </a:p>
          <a:p>
            <a:pPr marL="0" indent="0">
              <a:buNone/>
            </a:pPr>
            <a:endParaRPr lang="fr-FR" sz="3200" dirty="0">
              <a:latin typeface="Berlin Sans FB Demi" panose="020E0802020502020306" pitchFamily="34" charset="0"/>
            </a:endParaRPr>
          </a:p>
          <a:p>
            <a:pPr marL="0" indent="0">
              <a:buNone/>
            </a:pPr>
            <a:r>
              <a:rPr lang="fr-FR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Associez-moi</a:t>
            </a:r>
            <a:r>
              <a:rPr lang="fr-FR" sz="3200" dirty="0">
                <a:latin typeface="Berlin Sans FB Demi" panose="020E0802020502020306" pitchFamily="34" charset="0"/>
              </a:rPr>
              <a:t> </a:t>
            </a:r>
            <a:r>
              <a:rPr lang="fr-FR" sz="3200" dirty="0">
                <a:solidFill>
                  <a:schemeClr val="tx1"/>
                </a:solidFill>
                <a:latin typeface="Berlin Sans FB Demi" panose="020E0802020502020306" pitchFamily="34" charset="0"/>
              </a:rPr>
              <a:t>à mon binôme pour former une chaine.</a:t>
            </a:r>
            <a:endParaRPr lang="fr-BE" sz="32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0BD8B-4023-4E57-BB24-468F866ED4DB}"/>
              </a:ext>
            </a:extLst>
          </p:cNvPr>
          <p:cNvSpPr/>
          <p:nvPr/>
        </p:nvSpPr>
        <p:spPr>
          <a:xfrm>
            <a:off x="0" y="6339710"/>
            <a:ext cx="713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1/3</a:t>
            </a:r>
            <a:endParaRPr lang="fr-FR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Man sleeping on a cloud.Vector cartoon ... | Stock Vector ...">
            <a:extLst>
              <a:ext uri="{FF2B5EF4-FFF2-40B4-BE49-F238E27FC236}">
                <a16:creationId xmlns:a16="http://schemas.microsoft.com/office/drawing/2014/main" id="{A7650FA2-3538-4A3C-856E-977B71A6D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45" y="264957"/>
            <a:ext cx="2894331" cy="2571274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hlinkClick r:id="rId3" action="ppaction://hlinksldjump"/>
            <a:extLst>
              <a:ext uri="{FF2B5EF4-FFF2-40B4-BE49-F238E27FC236}">
                <a16:creationId xmlns:a16="http://schemas.microsoft.com/office/drawing/2014/main" id="{7551C69F-D4F4-4B2C-A58D-EAE2CE66AE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30000" y="5873440"/>
            <a:ext cx="713064" cy="9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6835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FC968-7B82-415D-8D91-DFB3B00D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2. TOUT LE MONDE AU LIT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3EB31B-A8F1-42C8-85BD-57798A9CD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211" y="2262662"/>
            <a:ext cx="10685856" cy="407704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4500" dirty="0"/>
          </a:p>
          <a:p>
            <a:pPr marL="0" indent="0">
              <a:buNone/>
            </a:pPr>
            <a:r>
              <a:rPr lang="fr-FR" sz="3200" dirty="0">
                <a:solidFill>
                  <a:schemeClr val="tx1"/>
                </a:solidFill>
                <a:latin typeface="Berlin Sans FB Demi" panose="020E0802020502020306" pitchFamily="34" charset="0"/>
              </a:rPr>
              <a:t>Pour valider cette activité, il vous suffira de </a:t>
            </a:r>
            <a:r>
              <a:rPr lang="fr-FR" sz="3200" b="1" u="sng" dirty="0">
                <a:solidFill>
                  <a:srgbClr val="FF0000"/>
                </a:solidFill>
                <a:latin typeface="Berlin Sans FB Demi" panose="020E0802020502020306" pitchFamily="34" charset="0"/>
              </a:rPr>
              <a:t>nommer l’objet n’ayant pas de binôme</a:t>
            </a:r>
            <a:r>
              <a:rPr lang="fr-FR" sz="3200" dirty="0">
                <a:solidFill>
                  <a:srgbClr val="FF0000"/>
                </a:solidFill>
                <a:latin typeface="Berlin Sans FB Demi" panose="020E0802020502020306" pitchFamily="34" charset="0"/>
              </a:rPr>
              <a:t>.</a:t>
            </a:r>
          </a:p>
          <a:p>
            <a:pPr marL="0" indent="0">
              <a:buNone/>
            </a:pPr>
            <a:endParaRPr lang="fr-FR" sz="45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  <a:p>
            <a:pPr marL="0" indent="0">
              <a:buNone/>
            </a:pPr>
            <a:r>
              <a:rPr lang="fr-FR" sz="45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Soyez observateurs et communiquez !</a:t>
            </a:r>
            <a:endParaRPr lang="fr-BE" sz="45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0BD8B-4023-4E57-BB24-468F866ED4DB}"/>
              </a:ext>
            </a:extLst>
          </p:cNvPr>
          <p:cNvSpPr/>
          <p:nvPr/>
        </p:nvSpPr>
        <p:spPr>
          <a:xfrm>
            <a:off x="0" y="6339710"/>
            <a:ext cx="713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2/3</a:t>
            </a:r>
            <a:endParaRPr lang="fr-FR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2" descr="Man sleeping on a cloud.Vector cartoon ... | Stock Vector ...">
            <a:extLst>
              <a:ext uri="{FF2B5EF4-FFF2-40B4-BE49-F238E27FC236}">
                <a16:creationId xmlns:a16="http://schemas.microsoft.com/office/drawing/2014/main" id="{8B6404AE-0F73-44C5-8510-24C4155A7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436" y="124998"/>
            <a:ext cx="2894331" cy="2571274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hlinkClick r:id="rId3" action="ppaction://hlinksldjump"/>
            <a:extLst>
              <a:ext uri="{FF2B5EF4-FFF2-40B4-BE49-F238E27FC236}">
                <a16:creationId xmlns:a16="http://schemas.microsoft.com/office/drawing/2014/main" id="{42B1F295-E1B9-4D40-A169-BE46CC0DFE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30000" y="5873440"/>
            <a:ext cx="713064" cy="9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4140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807</Words>
  <Application>Microsoft Office PowerPoint</Application>
  <PresentationFormat>Grand écran</PresentationFormat>
  <Paragraphs>150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1" baseType="lpstr">
      <vt:lpstr>Arial</vt:lpstr>
      <vt:lpstr>Berlin Sans FB Demi</vt:lpstr>
      <vt:lpstr>Gill Sans MT</vt:lpstr>
      <vt:lpstr>Impact</vt:lpstr>
      <vt:lpstr>Badge</vt:lpstr>
      <vt:lpstr>FLONE INSOLITE</vt:lpstr>
      <vt:lpstr>Présentation PowerPoint</vt:lpstr>
      <vt:lpstr>Présentation PowerPoint</vt:lpstr>
      <vt:lpstr>1. GRENIER COSTUMÉ</vt:lpstr>
      <vt:lpstr>1. GRENIER COSTUMÉ</vt:lpstr>
      <vt:lpstr>1. GRENIER COSTUMÉ</vt:lpstr>
      <vt:lpstr>1. GRENIER COSTUMÉ</vt:lpstr>
      <vt:lpstr>2. TOUT LE MONDE AU LIT !</vt:lpstr>
      <vt:lpstr>2. TOUT LE MONDE AU LIT !</vt:lpstr>
      <vt:lpstr>2. TOUT LE MONDE AU LIT !</vt:lpstr>
      <vt:lpstr>3. Pigeons voyageurs</vt:lpstr>
      <vt:lpstr>3. Pigeons voyageurs</vt:lpstr>
      <vt:lpstr>3. Pigeons voyageurs</vt:lpstr>
      <vt:lpstr>3. Pigeons voyageurs</vt:lpstr>
      <vt:lpstr>3. Pigeons voyageurs</vt:lpstr>
      <vt:lpstr>3. Pigeons voyageurs</vt:lpstr>
      <vt:lpstr>3. Pigeons voyageurs</vt:lpstr>
      <vt:lpstr>4. BETHANIE, TOUT UN CONCEPT…</vt:lpstr>
      <vt:lpstr>4. BETHANIE, TOUT UN CONCEPT…</vt:lpstr>
      <vt:lpstr>4. BETHANIE, TOUT UN CONCEPT…</vt:lpstr>
      <vt:lpstr>5. CASSE-TÊTE A L’EGLISE !</vt:lpstr>
      <vt:lpstr>5. CASSE-TÊTE A L’EGLISE !</vt:lpstr>
      <vt:lpstr>5. CASSE-TÊTE A L’EGLISE !</vt:lpstr>
      <vt:lpstr>6. RAFRAICHISSEMENTS EN TERRASSE</vt:lpstr>
      <vt:lpstr>7. LA CHASSE AUX SORCIERES</vt:lpstr>
      <vt:lpstr>7. LA CHASSE AUX SORCIERES</vt:lpstr>
      <vt:lpstr>7. LA CHASSE AUX SORCIERES</vt:lpstr>
      <vt:lpstr>7. LA CHASSE AUX SORCIERES</vt:lpstr>
      <vt:lpstr>8. LES ROIS DU DÉMÉNAGEMENT</vt:lpstr>
      <vt:lpstr>8. LES ROIS DU DÉMÉNAGEMENT</vt:lpstr>
      <vt:lpstr>9. MESSAGE CODÉ</vt:lpstr>
      <vt:lpstr>10. LES MAITRES DU TEMPS</vt:lpstr>
      <vt:lpstr>11. HALL OF CONES</vt:lpstr>
      <vt:lpstr>11. HALL OF CONES</vt:lpstr>
      <vt:lpstr>11. HALL OF CONES</vt:lpstr>
      <vt:lpstr>11. HALL OF CONES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JOURNEE PEDAGOGIQUE DETENTE</dc:title>
  <dc:creator>Alexis BELLENS</dc:creator>
  <cp:lastModifiedBy>Alexis BELLENS</cp:lastModifiedBy>
  <cp:revision>14</cp:revision>
  <dcterms:created xsi:type="dcterms:W3CDTF">2019-05-05T16:06:48Z</dcterms:created>
  <dcterms:modified xsi:type="dcterms:W3CDTF">2019-05-07T16:20:09Z</dcterms:modified>
</cp:coreProperties>
</file>